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1"/>
  </p:sldMasterIdLst>
  <p:notesMasterIdLst>
    <p:notesMasterId r:id="rId31"/>
  </p:notesMasterIdLst>
  <p:sldIdLst>
    <p:sldId id="256" r:id="rId2"/>
    <p:sldId id="259" r:id="rId3"/>
    <p:sldId id="293" r:id="rId4"/>
    <p:sldId id="297" r:id="rId5"/>
    <p:sldId id="264" r:id="rId6"/>
    <p:sldId id="298" r:id="rId7"/>
    <p:sldId id="294" r:id="rId8"/>
    <p:sldId id="265" r:id="rId9"/>
    <p:sldId id="269" r:id="rId10"/>
    <p:sldId id="270" r:id="rId11"/>
    <p:sldId id="271" r:id="rId12"/>
    <p:sldId id="272" r:id="rId13"/>
    <p:sldId id="273" r:id="rId14"/>
    <p:sldId id="274" r:id="rId15"/>
    <p:sldId id="276" r:id="rId16"/>
    <p:sldId id="277" r:id="rId17"/>
    <p:sldId id="278" r:id="rId18"/>
    <p:sldId id="279" r:id="rId19"/>
    <p:sldId id="280" r:id="rId20"/>
    <p:sldId id="281" r:id="rId21"/>
    <p:sldId id="295" r:id="rId22"/>
    <p:sldId id="296" r:id="rId23"/>
    <p:sldId id="286" r:id="rId24"/>
    <p:sldId id="284" r:id="rId25"/>
    <p:sldId id="285" r:id="rId26"/>
    <p:sldId id="288" r:id="rId27"/>
    <p:sldId id="290" r:id="rId28"/>
    <p:sldId id="292" r:id="rId29"/>
    <p:sldId id="291" r:id="rId30"/>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1pPr>
    <a:lvl2pPr marL="4572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2pPr>
    <a:lvl3pPr marL="9144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3pPr>
    <a:lvl4pPr marL="13716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4pPr>
    <a:lvl5pPr marL="1828800" algn="l" rtl="0" fontAlgn="base">
      <a:spcBef>
        <a:spcPct val="0"/>
      </a:spcBef>
      <a:spcAft>
        <a:spcPct val="0"/>
      </a:spcAft>
      <a:defRPr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640B"/>
    <a:srgbClr val="F796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9" autoAdjust="0"/>
    <p:restoredTop sz="85551" autoAdjust="0"/>
  </p:normalViewPr>
  <p:slideViewPr>
    <p:cSldViewPr>
      <p:cViewPr>
        <p:scale>
          <a:sx n="89" d="100"/>
          <a:sy n="89" d="100"/>
        </p:scale>
        <p:origin x="-103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layout/>
      <c:txPr>
        <a:bodyPr/>
        <a:lstStyle/>
        <a:p>
          <a:pPr>
            <a:defRPr baseline="0">
              <a:solidFill>
                <a:schemeClr val="tx2"/>
              </a:solidFill>
              <a:latin typeface="Arial" pitchFamily="34" charset="0"/>
            </a:defRPr>
          </a:pPr>
          <a:endParaRPr lang="en-US"/>
        </a:p>
      </c:txPr>
    </c:title>
    <c:plotArea>
      <c:layout>
        <c:manualLayout>
          <c:layoutTarget val="inner"/>
          <c:xMode val="edge"/>
          <c:yMode val="edge"/>
          <c:x val="3.6585365853658576E-2"/>
          <c:y val="0.21557315337251745"/>
          <c:w val="0.60365853658536672"/>
          <c:h val="0.70888889807704092"/>
        </c:manualLayout>
      </c:layout>
      <c:pieChart>
        <c:varyColors val="1"/>
        <c:ser>
          <c:idx val="0"/>
          <c:order val="0"/>
          <c:tx>
            <c:strRef>
              <c:f>Sheet1!$B$1</c:f>
              <c:strCache>
                <c:ptCount val="1"/>
                <c:pt idx="0">
                  <c:v>STUDENTS WITH DISABILITIES IN NYC SCHOOLS 2003-04</c:v>
                </c:pt>
              </c:strCache>
            </c:strRef>
          </c:tx>
          <c:explosion val="7"/>
          <c:dPt>
            <c:idx val="0"/>
            <c:explosion val="0"/>
          </c:dPt>
          <c:dPt>
            <c:idx val="1"/>
            <c:explosion val="0"/>
          </c:dPt>
          <c:dPt>
            <c:idx val="2"/>
            <c:explosion val="0"/>
          </c:dPt>
          <c:dPt>
            <c:idx val="3"/>
            <c:explosion val="0"/>
          </c:dPt>
          <c:cat>
            <c:strRef>
              <c:f>Sheet1!$A$2:$A$5</c:f>
              <c:strCache>
                <c:ptCount val="4"/>
                <c:pt idx="0">
                  <c:v>LEARNING DISABILITIES 46%</c:v>
                </c:pt>
                <c:pt idx="1">
                  <c:v>SPEECH &amp; LANGUAGE 24%</c:v>
                </c:pt>
                <c:pt idx="2">
                  <c:v>EMOTIONAL DISTURBANCE 13%</c:v>
                </c:pt>
                <c:pt idx="3">
                  <c:v>OTHER 7%</c:v>
                </c:pt>
              </c:strCache>
            </c:strRef>
          </c:cat>
          <c:val>
            <c:numRef>
              <c:f>Sheet1!$B$2:$B$5</c:f>
              <c:numCache>
                <c:formatCode>General</c:formatCode>
                <c:ptCount val="4"/>
                <c:pt idx="0">
                  <c:v>0.46</c:v>
                </c:pt>
                <c:pt idx="1">
                  <c:v>0.24000000000000013</c:v>
                </c:pt>
                <c:pt idx="2">
                  <c:v>0.13</c:v>
                </c:pt>
                <c:pt idx="3">
                  <c:v>7.0000000000000034E-2</c:v>
                </c:pt>
              </c:numCache>
            </c:numRef>
          </c:val>
        </c:ser>
        <c:ser>
          <c:idx val="1"/>
          <c:order val="1"/>
          <c:tx>
            <c:strRef>
              <c:f>Sheet1!$C$1</c:f>
              <c:strCache>
                <c:ptCount val="1"/>
                <c:pt idx="0">
                  <c:v>Column1</c:v>
                </c:pt>
              </c:strCache>
            </c:strRef>
          </c:tx>
          <c:cat>
            <c:strRef>
              <c:f>Sheet1!$A$2:$A$5</c:f>
              <c:strCache>
                <c:ptCount val="4"/>
                <c:pt idx="0">
                  <c:v>LEARNING DISABILITIES 46%</c:v>
                </c:pt>
                <c:pt idx="1">
                  <c:v>SPEECH &amp; LANGUAGE 24%</c:v>
                </c:pt>
                <c:pt idx="2">
                  <c:v>EMOTIONAL DISTURBANCE 13%</c:v>
                </c:pt>
                <c:pt idx="3">
                  <c:v>OTHER 7%</c:v>
                </c:pt>
              </c:strCache>
            </c:strRef>
          </c:cat>
          <c:val>
            <c:numRef>
              <c:f>Sheet1!$C$2:$C$5</c:f>
              <c:numCache>
                <c:formatCode>General</c:formatCode>
                <c:ptCount val="4"/>
              </c:numCache>
            </c:numRef>
          </c:val>
        </c:ser>
        <c:firstSliceAng val="0"/>
      </c:pieChart>
    </c:plotArea>
    <c:legend>
      <c:legendPos val="r"/>
      <c:layout>
        <c:manualLayout>
          <c:xMode val="edge"/>
          <c:yMode val="edge"/>
          <c:x val="0.63327107739581456"/>
          <c:y val="0.24298788429393597"/>
          <c:w val="0.36672892260418682"/>
          <c:h val="0.70295752831026237"/>
        </c:manualLayout>
      </c:layout>
      <c:txPr>
        <a:bodyPr/>
        <a:lstStyle/>
        <a:p>
          <a:pPr>
            <a:defRPr b="1" baseline="0">
              <a:solidFill>
                <a:schemeClr val="tx2"/>
              </a:solidFill>
              <a:latin typeface="Arial" pitchFamily="34" charset="0"/>
            </a:defRPr>
          </a:pPr>
          <a:endParaRPr lang="en-US"/>
        </a:p>
      </c:txPr>
    </c:legend>
    <c:plotVisOnly val="1"/>
    <c:dispBlanksAs val="zero"/>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56B42-F78D-44AB-AE15-004E5FD31921}" type="doc">
      <dgm:prSet loTypeId="urn:microsoft.com/office/officeart/2005/8/layout/list1" loCatId="list" qsTypeId="urn:microsoft.com/office/officeart/2005/8/quickstyle/3d1" qsCatId="3D" csTypeId="urn:microsoft.com/office/officeart/2005/8/colors/colorful2" csCatId="colorful" phldr="1"/>
      <dgm:spPr/>
      <dgm:t>
        <a:bodyPr/>
        <a:lstStyle/>
        <a:p>
          <a:endParaRPr lang="en-US"/>
        </a:p>
      </dgm:t>
    </dgm:pt>
    <dgm:pt modelId="{67FD0CCD-81C8-4154-BE39-BA4262BD0F14}">
      <dgm:prSet phldrT="[Text]" custT="1"/>
      <dgm:spPr/>
      <dgm:t>
        <a:bodyPr/>
        <a:lstStyle/>
        <a:p>
          <a:r>
            <a:rPr lang="en-US" sz="3200" dirty="0" smtClean="0"/>
            <a:t>Core Principles</a:t>
          </a:r>
          <a:endParaRPr lang="en-US" sz="3200" dirty="0"/>
        </a:p>
      </dgm:t>
    </dgm:pt>
    <dgm:pt modelId="{B5F2B6B0-CE26-4541-BDAA-8D36222914F5}" type="parTrans" cxnId="{2DDDD6DD-1BA4-4216-9A6E-8352C5813DAC}">
      <dgm:prSet/>
      <dgm:spPr/>
      <dgm:t>
        <a:bodyPr/>
        <a:lstStyle/>
        <a:p>
          <a:endParaRPr lang="en-US"/>
        </a:p>
      </dgm:t>
    </dgm:pt>
    <dgm:pt modelId="{06F7840F-3188-42CB-ACA9-283EB0CD63F6}" type="sibTrans" cxnId="{2DDDD6DD-1BA4-4216-9A6E-8352C5813DAC}">
      <dgm:prSet/>
      <dgm:spPr/>
      <dgm:t>
        <a:bodyPr/>
        <a:lstStyle/>
        <a:p>
          <a:endParaRPr lang="en-US"/>
        </a:p>
      </dgm:t>
    </dgm:pt>
    <dgm:pt modelId="{23CD4D95-280E-455D-89F6-638BCFD809F6}">
      <dgm:prSet phldrT="[Text]" custT="1"/>
      <dgm:spPr/>
      <dgm:t>
        <a:bodyPr/>
        <a:lstStyle/>
        <a:p>
          <a:r>
            <a:rPr lang="en-US" sz="2400" dirty="0" smtClean="0">
              <a:solidFill>
                <a:schemeClr val="accent1"/>
              </a:solidFill>
            </a:rPr>
            <a:t>Universal Design for Learning/Response to Intervention</a:t>
          </a:r>
          <a:endParaRPr lang="en-US" sz="2400" dirty="0">
            <a:solidFill>
              <a:schemeClr val="accent1"/>
            </a:solidFill>
          </a:endParaRPr>
        </a:p>
      </dgm:t>
    </dgm:pt>
    <dgm:pt modelId="{6628FCA2-4EEE-443B-97DD-FB68F78B8387}" type="parTrans" cxnId="{D91A75F9-1D35-467F-9BB3-7D328FD68660}">
      <dgm:prSet/>
      <dgm:spPr/>
      <dgm:t>
        <a:bodyPr/>
        <a:lstStyle/>
        <a:p>
          <a:endParaRPr lang="en-US"/>
        </a:p>
      </dgm:t>
    </dgm:pt>
    <dgm:pt modelId="{7A09FBB8-C346-4C10-971C-737B1C18E3DB}" type="sibTrans" cxnId="{D91A75F9-1D35-467F-9BB3-7D328FD68660}">
      <dgm:prSet/>
      <dgm:spPr/>
      <dgm:t>
        <a:bodyPr/>
        <a:lstStyle/>
        <a:p>
          <a:endParaRPr lang="en-US"/>
        </a:p>
      </dgm:t>
    </dgm:pt>
    <dgm:pt modelId="{0218D988-2535-4A4E-AC53-65CC87FD568D}">
      <dgm:prSet phldrT="[Text]" custT="1"/>
      <dgm:spPr/>
      <dgm:t>
        <a:bodyPr/>
        <a:lstStyle/>
        <a:p>
          <a:r>
            <a:rPr lang="en-US" sz="2400" dirty="0" smtClean="0">
              <a:solidFill>
                <a:schemeClr val="accent1"/>
              </a:solidFill>
            </a:rPr>
            <a:t>Least Restrictive Environment</a:t>
          </a:r>
          <a:endParaRPr lang="en-US" sz="2400" dirty="0">
            <a:solidFill>
              <a:schemeClr val="accent1"/>
            </a:solidFill>
          </a:endParaRPr>
        </a:p>
      </dgm:t>
    </dgm:pt>
    <dgm:pt modelId="{0E545D20-0251-4867-8974-0A4E7F79A3C8}" type="parTrans" cxnId="{B067CCB8-720E-4B87-BC4B-17785C92C529}">
      <dgm:prSet/>
      <dgm:spPr/>
      <dgm:t>
        <a:bodyPr/>
        <a:lstStyle/>
        <a:p>
          <a:endParaRPr lang="en-US"/>
        </a:p>
      </dgm:t>
    </dgm:pt>
    <dgm:pt modelId="{572CB0A5-36C3-434C-8102-1D2660F19D39}" type="sibTrans" cxnId="{B067CCB8-720E-4B87-BC4B-17785C92C529}">
      <dgm:prSet/>
      <dgm:spPr/>
      <dgm:t>
        <a:bodyPr/>
        <a:lstStyle/>
        <a:p>
          <a:endParaRPr lang="en-US"/>
        </a:p>
      </dgm:t>
    </dgm:pt>
    <dgm:pt modelId="{0A11082F-09E8-48F0-A86C-72E00D0AACB2}">
      <dgm:prSet phldrT="[Text]" custT="1"/>
      <dgm:spPr/>
      <dgm:t>
        <a:bodyPr/>
        <a:lstStyle/>
        <a:p>
          <a:r>
            <a:rPr lang="en-US" sz="3200" dirty="0" smtClean="0"/>
            <a:t>Standards</a:t>
          </a:r>
          <a:endParaRPr lang="en-US" sz="3200" dirty="0"/>
        </a:p>
      </dgm:t>
    </dgm:pt>
    <dgm:pt modelId="{CD0F2EB7-C5B8-41F7-AAF8-DE99C538B272}" type="parTrans" cxnId="{C9AB92E7-677D-4DBC-B2F8-EB1E574062D3}">
      <dgm:prSet/>
      <dgm:spPr/>
      <dgm:t>
        <a:bodyPr/>
        <a:lstStyle/>
        <a:p>
          <a:endParaRPr lang="en-US"/>
        </a:p>
      </dgm:t>
    </dgm:pt>
    <dgm:pt modelId="{FAFB8B59-B662-41BE-8C95-909696714775}" type="sibTrans" cxnId="{C9AB92E7-677D-4DBC-B2F8-EB1E574062D3}">
      <dgm:prSet/>
      <dgm:spPr/>
      <dgm:t>
        <a:bodyPr/>
        <a:lstStyle/>
        <a:p>
          <a:endParaRPr lang="en-US"/>
        </a:p>
      </dgm:t>
    </dgm:pt>
    <dgm:pt modelId="{DF136E0A-6259-4BC3-98E7-7F0717849CB2}">
      <dgm:prSet phldrT="[Text]" custT="1"/>
      <dgm:spPr/>
      <dgm:t>
        <a:bodyPr/>
        <a:lstStyle/>
        <a:p>
          <a:r>
            <a:rPr lang="en-US" sz="2400" dirty="0" smtClean="0">
              <a:solidFill>
                <a:schemeClr val="accent1"/>
              </a:solidFill>
            </a:rPr>
            <a:t>Common Core Learning Standards</a:t>
          </a:r>
          <a:endParaRPr lang="en-US" sz="2400" dirty="0">
            <a:solidFill>
              <a:schemeClr val="accent1"/>
            </a:solidFill>
          </a:endParaRPr>
        </a:p>
      </dgm:t>
    </dgm:pt>
    <dgm:pt modelId="{3C0603DA-336E-4357-ABD4-7D5636D976D8}" type="parTrans" cxnId="{047549A1-56E2-4BC0-B994-AD176E2514CC}">
      <dgm:prSet/>
      <dgm:spPr/>
      <dgm:t>
        <a:bodyPr/>
        <a:lstStyle/>
        <a:p>
          <a:endParaRPr lang="en-US"/>
        </a:p>
      </dgm:t>
    </dgm:pt>
    <dgm:pt modelId="{1105AA84-B752-4615-86DC-7B936E903647}" type="sibTrans" cxnId="{047549A1-56E2-4BC0-B994-AD176E2514CC}">
      <dgm:prSet/>
      <dgm:spPr/>
      <dgm:t>
        <a:bodyPr/>
        <a:lstStyle/>
        <a:p>
          <a:endParaRPr lang="en-US"/>
        </a:p>
      </dgm:t>
    </dgm:pt>
    <dgm:pt modelId="{0D0253A5-0A0B-40CC-9EA6-0E89926DA61A}">
      <dgm:prSet phldrT="[Text]" custT="1"/>
      <dgm:spPr/>
      <dgm:t>
        <a:bodyPr/>
        <a:lstStyle/>
        <a:p>
          <a:r>
            <a:rPr lang="en-US" sz="2400" dirty="0" smtClean="0">
              <a:solidFill>
                <a:schemeClr val="accent1"/>
              </a:solidFill>
            </a:rPr>
            <a:t>Teacher Effectiveness</a:t>
          </a:r>
          <a:endParaRPr lang="en-US" sz="2400" dirty="0">
            <a:solidFill>
              <a:schemeClr val="accent1"/>
            </a:solidFill>
          </a:endParaRPr>
        </a:p>
      </dgm:t>
    </dgm:pt>
    <dgm:pt modelId="{8B008A58-78B6-4526-B669-AD5BEDB1C23E}" type="parTrans" cxnId="{F726F658-28CC-48C7-AA3E-42AE27B88A49}">
      <dgm:prSet/>
      <dgm:spPr/>
      <dgm:t>
        <a:bodyPr/>
        <a:lstStyle/>
        <a:p>
          <a:endParaRPr lang="en-US"/>
        </a:p>
      </dgm:t>
    </dgm:pt>
    <dgm:pt modelId="{7BF66C6E-9322-46C1-8498-FBAE9371D426}" type="sibTrans" cxnId="{F726F658-28CC-48C7-AA3E-42AE27B88A49}">
      <dgm:prSet/>
      <dgm:spPr/>
      <dgm:t>
        <a:bodyPr/>
        <a:lstStyle/>
        <a:p>
          <a:endParaRPr lang="en-US"/>
        </a:p>
      </dgm:t>
    </dgm:pt>
    <dgm:pt modelId="{DC063F79-2CBB-4A2D-A4C5-AC81EF3172E4}">
      <dgm:prSet phldrT="[Text]" custT="1"/>
      <dgm:spPr/>
      <dgm:t>
        <a:bodyPr/>
        <a:lstStyle/>
        <a:p>
          <a:r>
            <a:rPr lang="en-US" sz="3200" dirty="0" smtClean="0"/>
            <a:t>Tools</a:t>
          </a:r>
          <a:endParaRPr lang="en-US" sz="3200" dirty="0"/>
        </a:p>
      </dgm:t>
    </dgm:pt>
    <dgm:pt modelId="{78AC3B46-D05D-47CC-AB22-C70640CFFF60}" type="parTrans" cxnId="{B951EF6E-CC59-4E4D-9B57-8E8FBE8AC24F}">
      <dgm:prSet/>
      <dgm:spPr/>
      <dgm:t>
        <a:bodyPr/>
        <a:lstStyle/>
        <a:p>
          <a:endParaRPr lang="en-US"/>
        </a:p>
      </dgm:t>
    </dgm:pt>
    <dgm:pt modelId="{00E8DD2E-DAED-4150-9EF9-8CB8C5F57FCA}" type="sibTrans" cxnId="{B951EF6E-CC59-4E4D-9B57-8E8FBE8AC24F}">
      <dgm:prSet/>
      <dgm:spPr/>
      <dgm:t>
        <a:bodyPr/>
        <a:lstStyle/>
        <a:p>
          <a:endParaRPr lang="en-US"/>
        </a:p>
      </dgm:t>
    </dgm:pt>
    <dgm:pt modelId="{0D4D55C0-3946-4F93-AED6-E8DC580E1492}">
      <dgm:prSet phldrT="[Text]" custT="1"/>
      <dgm:spPr/>
      <dgm:t>
        <a:bodyPr/>
        <a:lstStyle/>
        <a:p>
          <a:r>
            <a:rPr lang="en-US" sz="2400" dirty="0" smtClean="0">
              <a:solidFill>
                <a:schemeClr val="accent1"/>
              </a:solidFill>
            </a:rPr>
            <a:t>Individualized Educational Program</a:t>
          </a:r>
          <a:endParaRPr lang="en-US" sz="2400" dirty="0">
            <a:solidFill>
              <a:schemeClr val="accent1"/>
            </a:solidFill>
          </a:endParaRPr>
        </a:p>
      </dgm:t>
    </dgm:pt>
    <dgm:pt modelId="{A86B9D2A-303C-4030-B211-52D3D7B1D408}" type="parTrans" cxnId="{4552C126-2C04-4A59-8F3D-52B7CAECA3F2}">
      <dgm:prSet/>
      <dgm:spPr/>
      <dgm:t>
        <a:bodyPr/>
        <a:lstStyle/>
        <a:p>
          <a:endParaRPr lang="en-US"/>
        </a:p>
      </dgm:t>
    </dgm:pt>
    <dgm:pt modelId="{787862EF-CC41-4512-8C5F-1C418FE52C45}" type="sibTrans" cxnId="{4552C126-2C04-4A59-8F3D-52B7CAECA3F2}">
      <dgm:prSet/>
      <dgm:spPr/>
      <dgm:t>
        <a:bodyPr/>
        <a:lstStyle/>
        <a:p>
          <a:endParaRPr lang="en-US"/>
        </a:p>
      </dgm:t>
    </dgm:pt>
    <dgm:pt modelId="{1A8C35F8-C979-4FF4-A74A-87FA206B589A}">
      <dgm:prSet phldrT="[Text]" custT="1"/>
      <dgm:spPr/>
      <dgm:t>
        <a:bodyPr/>
        <a:lstStyle/>
        <a:p>
          <a:r>
            <a:rPr lang="en-US" sz="2400" dirty="0" smtClean="0">
              <a:solidFill>
                <a:schemeClr val="accent1"/>
              </a:solidFill>
            </a:rPr>
            <a:t>Needs and resources assessment, FBA/BIP</a:t>
          </a:r>
          <a:r>
            <a:rPr lang="en-US" sz="2400" dirty="0" smtClean="0">
              <a:solidFill>
                <a:schemeClr val="accent1"/>
              </a:solidFill>
            </a:rPr>
            <a:t>, </a:t>
          </a:r>
          <a:r>
            <a:rPr lang="en-US" sz="2400" dirty="0" smtClean="0">
              <a:solidFill>
                <a:schemeClr val="accent1"/>
              </a:solidFill>
            </a:rPr>
            <a:t>MDR</a:t>
          </a:r>
          <a:endParaRPr lang="en-US" sz="2400" dirty="0">
            <a:solidFill>
              <a:schemeClr val="accent1"/>
            </a:solidFill>
          </a:endParaRPr>
        </a:p>
      </dgm:t>
    </dgm:pt>
    <dgm:pt modelId="{4C761386-FDE2-4761-990A-9BF7DF0D4DC3}" type="parTrans" cxnId="{304CCF22-C19B-480B-BD6F-D6C5BF62B527}">
      <dgm:prSet/>
      <dgm:spPr/>
      <dgm:t>
        <a:bodyPr/>
        <a:lstStyle/>
        <a:p>
          <a:endParaRPr lang="en-US"/>
        </a:p>
      </dgm:t>
    </dgm:pt>
    <dgm:pt modelId="{EF07B17F-416C-4E0B-B85F-824FC67B9078}" type="sibTrans" cxnId="{304CCF22-C19B-480B-BD6F-D6C5BF62B527}">
      <dgm:prSet/>
      <dgm:spPr/>
      <dgm:t>
        <a:bodyPr/>
        <a:lstStyle/>
        <a:p>
          <a:endParaRPr lang="en-US"/>
        </a:p>
      </dgm:t>
    </dgm:pt>
    <dgm:pt modelId="{64B0C92C-F4A3-4F01-A2C6-0B391108E0F2}">
      <dgm:prSet phldrT="[Text]" custT="1"/>
      <dgm:spPr/>
      <dgm:t>
        <a:bodyPr/>
        <a:lstStyle/>
        <a:p>
          <a:r>
            <a:rPr lang="en-US" sz="2400" dirty="0" smtClean="0">
              <a:solidFill>
                <a:schemeClr val="accent1"/>
              </a:solidFill>
            </a:rPr>
            <a:t>Positive Behavior: Interventions and Supports</a:t>
          </a:r>
          <a:endParaRPr lang="en-US" sz="2400" dirty="0">
            <a:solidFill>
              <a:schemeClr val="accent1"/>
            </a:solidFill>
          </a:endParaRPr>
        </a:p>
      </dgm:t>
    </dgm:pt>
    <dgm:pt modelId="{0AE3A05E-559F-40DA-8694-8E56F898E1E7}" type="parTrans" cxnId="{ECCEB72B-2578-4F7E-BFE7-9A4B99A87C1D}">
      <dgm:prSet/>
      <dgm:spPr/>
      <dgm:t>
        <a:bodyPr/>
        <a:lstStyle/>
        <a:p>
          <a:endParaRPr lang="en-US"/>
        </a:p>
      </dgm:t>
    </dgm:pt>
    <dgm:pt modelId="{B151A3D3-FA80-4A3E-B5CC-E5A356AC9E3B}" type="sibTrans" cxnId="{ECCEB72B-2578-4F7E-BFE7-9A4B99A87C1D}">
      <dgm:prSet/>
      <dgm:spPr/>
      <dgm:t>
        <a:bodyPr/>
        <a:lstStyle/>
        <a:p>
          <a:endParaRPr lang="en-US"/>
        </a:p>
      </dgm:t>
    </dgm:pt>
    <dgm:pt modelId="{30765D18-A1AC-4F10-88F1-02FE0C7DE2AF}" type="pres">
      <dgm:prSet presAssocID="{F3A56B42-F78D-44AB-AE15-004E5FD31921}" presName="linear" presStyleCnt="0">
        <dgm:presLayoutVars>
          <dgm:dir/>
          <dgm:animLvl val="lvl"/>
          <dgm:resizeHandles val="exact"/>
        </dgm:presLayoutVars>
      </dgm:prSet>
      <dgm:spPr/>
      <dgm:t>
        <a:bodyPr/>
        <a:lstStyle/>
        <a:p>
          <a:endParaRPr lang="en-US"/>
        </a:p>
      </dgm:t>
    </dgm:pt>
    <dgm:pt modelId="{997A869D-4D25-46D9-9ADF-4575A714220B}" type="pres">
      <dgm:prSet presAssocID="{67FD0CCD-81C8-4154-BE39-BA4262BD0F14}" presName="parentLin" presStyleCnt="0"/>
      <dgm:spPr/>
    </dgm:pt>
    <dgm:pt modelId="{37E86470-8480-491D-B40B-73C48B38360C}" type="pres">
      <dgm:prSet presAssocID="{67FD0CCD-81C8-4154-BE39-BA4262BD0F14}" presName="parentLeftMargin" presStyleLbl="node1" presStyleIdx="0" presStyleCnt="3"/>
      <dgm:spPr/>
      <dgm:t>
        <a:bodyPr/>
        <a:lstStyle/>
        <a:p>
          <a:endParaRPr lang="en-US"/>
        </a:p>
      </dgm:t>
    </dgm:pt>
    <dgm:pt modelId="{224443B6-5CCB-4933-BC17-F72CFAB2C331}" type="pres">
      <dgm:prSet presAssocID="{67FD0CCD-81C8-4154-BE39-BA4262BD0F14}" presName="parentText" presStyleLbl="node1" presStyleIdx="0" presStyleCnt="3">
        <dgm:presLayoutVars>
          <dgm:chMax val="0"/>
          <dgm:bulletEnabled val="1"/>
        </dgm:presLayoutVars>
      </dgm:prSet>
      <dgm:spPr/>
      <dgm:t>
        <a:bodyPr/>
        <a:lstStyle/>
        <a:p>
          <a:endParaRPr lang="en-US"/>
        </a:p>
      </dgm:t>
    </dgm:pt>
    <dgm:pt modelId="{45FF097D-827D-4EF9-BB8A-7E628B182E3F}" type="pres">
      <dgm:prSet presAssocID="{67FD0CCD-81C8-4154-BE39-BA4262BD0F14}" presName="negativeSpace" presStyleCnt="0"/>
      <dgm:spPr/>
    </dgm:pt>
    <dgm:pt modelId="{FEF164C6-94D2-4808-A09D-A864E108E910}" type="pres">
      <dgm:prSet presAssocID="{67FD0CCD-81C8-4154-BE39-BA4262BD0F14}" presName="childText" presStyleLbl="conFgAcc1" presStyleIdx="0" presStyleCnt="3">
        <dgm:presLayoutVars>
          <dgm:bulletEnabled val="1"/>
        </dgm:presLayoutVars>
      </dgm:prSet>
      <dgm:spPr/>
      <dgm:t>
        <a:bodyPr/>
        <a:lstStyle/>
        <a:p>
          <a:endParaRPr lang="en-US"/>
        </a:p>
      </dgm:t>
    </dgm:pt>
    <dgm:pt modelId="{1FB20C03-3FC5-4837-AFF3-83FB1C1AD0B2}" type="pres">
      <dgm:prSet presAssocID="{06F7840F-3188-42CB-ACA9-283EB0CD63F6}" presName="spaceBetweenRectangles" presStyleCnt="0"/>
      <dgm:spPr/>
    </dgm:pt>
    <dgm:pt modelId="{2AB22FA0-9A20-4136-9932-FF4F6BFD3350}" type="pres">
      <dgm:prSet presAssocID="{0A11082F-09E8-48F0-A86C-72E00D0AACB2}" presName="parentLin" presStyleCnt="0"/>
      <dgm:spPr/>
    </dgm:pt>
    <dgm:pt modelId="{60519E46-1A61-4CE9-8E3C-F9859BEB811B}" type="pres">
      <dgm:prSet presAssocID="{0A11082F-09E8-48F0-A86C-72E00D0AACB2}" presName="parentLeftMargin" presStyleLbl="node1" presStyleIdx="0" presStyleCnt="3"/>
      <dgm:spPr/>
      <dgm:t>
        <a:bodyPr/>
        <a:lstStyle/>
        <a:p>
          <a:endParaRPr lang="en-US"/>
        </a:p>
      </dgm:t>
    </dgm:pt>
    <dgm:pt modelId="{871791D9-61DC-41FA-BD40-A84C776790E8}" type="pres">
      <dgm:prSet presAssocID="{0A11082F-09E8-48F0-A86C-72E00D0AACB2}" presName="parentText" presStyleLbl="node1" presStyleIdx="1" presStyleCnt="3">
        <dgm:presLayoutVars>
          <dgm:chMax val="0"/>
          <dgm:bulletEnabled val="1"/>
        </dgm:presLayoutVars>
      </dgm:prSet>
      <dgm:spPr/>
      <dgm:t>
        <a:bodyPr/>
        <a:lstStyle/>
        <a:p>
          <a:endParaRPr lang="en-US"/>
        </a:p>
      </dgm:t>
    </dgm:pt>
    <dgm:pt modelId="{8E057E52-6474-4606-AAC4-1867DDFF6115}" type="pres">
      <dgm:prSet presAssocID="{0A11082F-09E8-48F0-A86C-72E00D0AACB2}" presName="negativeSpace" presStyleCnt="0"/>
      <dgm:spPr/>
    </dgm:pt>
    <dgm:pt modelId="{D2F7856A-303D-4BF7-92BB-28E9891872F2}" type="pres">
      <dgm:prSet presAssocID="{0A11082F-09E8-48F0-A86C-72E00D0AACB2}" presName="childText" presStyleLbl="conFgAcc1" presStyleIdx="1" presStyleCnt="3">
        <dgm:presLayoutVars>
          <dgm:bulletEnabled val="1"/>
        </dgm:presLayoutVars>
      </dgm:prSet>
      <dgm:spPr/>
      <dgm:t>
        <a:bodyPr/>
        <a:lstStyle/>
        <a:p>
          <a:endParaRPr lang="en-US"/>
        </a:p>
      </dgm:t>
    </dgm:pt>
    <dgm:pt modelId="{FA3AF5FE-5FCE-4C54-A472-C693AD6CC038}" type="pres">
      <dgm:prSet presAssocID="{FAFB8B59-B662-41BE-8C95-909696714775}" presName="spaceBetweenRectangles" presStyleCnt="0"/>
      <dgm:spPr/>
    </dgm:pt>
    <dgm:pt modelId="{989BC9BD-8FF0-44AE-ABD2-1F06612B77F7}" type="pres">
      <dgm:prSet presAssocID="{DC063F79-2CBB-4A2D-A4C5-AC81EF3172E4}" presName="parentLin" presStyleCnt="0"/>
      <dgm:spPr/>
    </dgm:pt>
    <dgm:pt modelId="{66A5983F-D71A-48FC-AAEF-D976C2B30621}" type="pres">
      <dgm:prSet presAssocID="{DC063F79-2CBB-4A2D-A4C5-AC81EF3172E4}" presName="parentLeftMargin" presStyleLbl="node1" presStyleIdx="1" presStyleCnt="3"/>
      <dgm:spPr/>
      <dgm:t>
        <a:bodyPr/>
        <a:lstStyle/>
        <a:p>
          <a:endParaRPr lang="en-US"/>
        </a:p>
      </dgm:t>
    </dgm:pt>
    <dgm:pt modelId="{B3495078-EBEA-4CA5-B2B5-0529BABE08D8}" type="pres">
      <dgm:prSet presAssocID="{DC063F79-2CBB-4A2D-A4C5-AC81EF3172E4}" presName="parentText" presStyleLbl="node1" presStyleIdx="2" presStyleCnt="3">
        <dgm:presLayoutVars>
          <dgm:chMax val="0"/>
          <dgm:bulletEnabled val="1"/>
        </dgm:presLayoutVars>
      </dgm:prSet>
      <dgm:spPr/>
      <dgm:t>
        <a:bodyPr/>
        <a:lstStyle/>
        <a:p>
          <a:endParaRPr lang="en-US"/>
        </a:p>
      </dgm:t>
    </dgm:pt>
    <dgm:pt modelId="{A876CA32-0EED-489D-ACA8-8A5DCCCAED82}" type="pres">
      <dgm:prSet presAssocID="{DC063F79-2CBB-4A2D-A4C5-AC81EF3172E4}" presName="negativeSpace" presStyleCnt="0"/>
      <dgm:spPr/>
    </dgm:pt>
    <dgm:pt modelId="{B87E9137-4D01-4AF1-803C-E49AC7E3F55E}" type="pres">
      <dgm:prSet presAssocID="{DC063F79-2CBB-4A2D-A4C5-AC81EF3172E4}" presName="childText" presStyleLbl="conFgAcc1" presStyleIdx="2" presStyleCnt="3">
        <dgm:presLayoutVars>
          <dgm:bulletEnabled val="1"/>
        </dgm:presLayoutVars>
      </dgm:prSet>
      <dgm:spPr/>
      <dgm:t>
        <a:bodyPr/>
        <a:lstStyle/>
        <a:p>
          <a:endParaRPr lang="en-US"/>
        </a:p>
      </dgm:t>
    </dgm:pt>
  </dgm:ptLst>
  <dgm:cxnLst>
    <dgm:cxn modelId="{9EC67D78-BFA1-4E15-A70B-B18715C7E69A}" type="presOf" srcId="{0D0253A5-0A0B-40CC-9EA6-0E89926DA61A}" destId="{D2F7856A-303D-4BF7-92BB-28E9891872F2}" srcOrd="0" destOrd="1" presId="urn:microsoft.com/office/officeart/2005/8/layout/list1"/>
    <dgm:cxn modelId="{52E385A3-2E79-40DB-A237-454A39BC3F82}" type="presOf" srcId="{23CD4D95-280E-455D-89F6-638BCFD809F6}" destId="{FEF164C6-94D2-4808-A09D-A864E108E910}" srcOrd="0" destOrd="0" presId="urn:microsoft.com/office/officeart/2005/8/layout/list1"/>
    <dgm:cxn modelId="{C2568EF5-04BE-4FE2-A8EA-5C76491EB48D}" type="presOf" srcId="{67FD0CCD-81C8-4154-BE39-BA4262BD0F14}" destId="{224443B6-5CCB-4933-BC17-F72CFAB2C331}" srcOrd="1" destOrd="0" presId="urn:microsoft.com/office/officeart/2005/8/layout/list1"/>
    <dgm:cxn modelId="{B067CCB8-720E-4B87-BC4B-17785C92C529}" srcId="{67FD0CCD-81C8-4154-BE39-BA4262BD0F14}" destId="{0218D988-2535-4A4E-AC53-65CC87FD568D}" srcOrd="1" destOrd="0" parTransId="{0E545D20-0251-4867-8974-0A4E7F79A3C8}" sibTransId="{572CB0A5-36C3-434C-8102-1D2660F19D39}"/>
    <dgm:cxn modelId="{2DDDD6DD-1BA4-4216-9A6E-8352C5813DAC}" srcId="{F3A56B42-F78D-44AB-AE15-004E5FD31921}" destId="{67FD0CCD-81C8-4154-BE39-BA4262BD0F14}" srcOrd="0" destOrd="0" parTransId="{B5F2B6B0-CE26-4541-BDAA-8D36222914F5}" sibTransId="{06F7840F-3188-42CB-ACA9-283EB0CD63F6}"/>
    <dgm:cxn modelId="{ECCEB72B-2578-4F7E-BFE7-9A4B99A87C1D}" srcId="{0A11082F-09E8-48F0-A86C-72E00D0AACB2}" destId="{64B0C92C-F4A3-4F01-A2C6-0B391108E0F2}" srcOrd="2" destOrd="0" parTransId="{0AE3A05E-559F-40DA-8694-8E56F898E1E7}" sibTransId="{B151A3D3-FA80-4A3E-B5CC-E5A356AC9E3B}"/>
    <dgm:cxn modelId="{F726F658-28CC-48C7-AA3E-42AE27B88A49}" srcId="{0A11082F-09E8-48F0-A86C-72E00D0AACB2}" destId="{0D0253A5-0A0B-40CC-9EA6-0E89926DA61A}" srcOrd="1" destOrd="0" parTransId="{8B008A58-78B6-4526-B669-AD5BEDB1C23E}" sibTransId="{7BF66C6E-9322-46C1-8498-FBAE9371D426}"/>
    <dgm:cxn modelId="{88A576F4-13CF-4876-9D2E-4BE26B2EB00E}" type="presOf" srcId="{67FD0CCD-81C8-4154-BE39-BA4262BD0F14}" destId="{37E86470-8480-491D-B40B-73C48B38360C}" srcOrd="0" destOrd="0" presId="urn:microsoft.com/office/officeart/2005/8/layout/list1"/>
    <dgm:cxn modelId="{304CCF22-C19B-480B-BD6F-D6C5BF62B527}" srcId="{DC063F79-2CBB-4A2D-A4C5-AC81EF3172E4}" destId="{1A8C35F8-C979-4FF4-A74A-87FA206B589A}" srcOrd="1" destOrd="0" parTransId="{4C761386-FDE2-4761-990A-9BF7DF0D4DC3}" sibTransId="{EF07B17F-416C-4E0B-B85F-824FC67B9078}"/>
    <dgm:cxn modelId="{B5B445CA-69EB-42CB-AA97-F27C748A3578}" type="presOf" srcId="{DC063F79-2CBB-4A2D-A4C5-AC81EF3172E4}" destId="{B3495078-EBEA-4CA5-B2B5-0529BABE08D8}" srcOrd="1" destOrd="0" presId="urn:microsoft.com/office/officeart/2005/8/layout/list1"/>
    <dgm:cxn modelId="{3B2B9D0C-B003-4068-8541-29D18DC9E84F}" type="presOf" srcId="{1A8C35F8-C979-4FF4-A74A-87FA206B589A}" destId="{B87E9137-4D01-4AF1-803C-E49AC7E3F55E}" srcOrd="0" destOrd="1" presId="urn:microsoft.com/office/officeart/2005/8/layout/list1"/>
    <dgm:cxn modelId="{2403A576-FFEA-4B5F-924F-8C23A029FDD1}" type="presOf" srcId="{F3A56B42-F78D-44AB-AE15-004E5FD31921}" destId="{30765D18-A1AC-4F10-88F1-02FE0C7DE2AF}" srcOrd="0" destOrd="0" presId="urn:microsoft.com/office/officeart/2005/8/layout/list1"/>
    <dgm:cxn modelId="{A8F0570E-49FB-45C9-967C-08ED328EF05F}" type="presOf" srcId="{DC063F79-2CBB-4A2D-A4C5-AC81EF3172E4}" destId="{66A5983F-D71A-48FC-AAEF-D976C2B30621}" srcOrd="0" destOrd="0" presId="urn:microsoft.com/office/officeart/2005/8/layout/list1"/>
    <dgm:cxn modelId="{9E7C5F87-A85B-4E2F-A010-98BF7282C9C8}" type="presOf" srcId="{0A11082F-09E8-48F0-A86C-72E00D0AACB2}" destId="{60519E46-1A61-4CE9-8E3C-F9859BEB811B}" srcOrd="0" destOrd="0" presId="urn:microsoft.com/office/officeart/2005/8/layout/list1"/>
    <dgm:cxn modelId="{89F04484-7ACC-44D4-917F-431B069C0EF0}" type="presOf" srcId="{0A11082F-09E8-48F0-A86C-72E00D0AACB2}" destId="{871791D9-61DC-41FA-BD40-A84C776790E8}" srcOrd="1" destOrd="0" presId="urn:microsoft.com/office/officeart/2005/8/layout/list1"/>
    <dgm:cxn modelId="{047549A1-56E2-4BC0-B994-AD176E2514CC}" srcId="{0A11082F-09E8-48F0-A86C-72E00D0AACB2}" destId="{DF136E0A-6259-4BC3-98E7-7F0717849CB2}" srcOrd="0" destOrd="0" parTransId="{3C0603DA-336E-4357-ABD4-7D5636D976D8}" sibTransId="{1105AA84-B752-4615-86DC-7B936E903647}"/>
    <dgm:cxn modelId="{220698EA-736A-4DE0-B601-D1C9D2A21F7C}" type="presOf" srcId="{DF136E0A-6259-4BC3-98E7-7F0717849CB2}" destId="{D2F7856A-303D-4BF7-92BB-28E9891872F2}" srcOrd="0" destOrd="0" presId="urn:microsoft.com/office/officeart/2005/8/layout/list1"/>
    <dgm:cxn modelId="{D91A75F9-1D35-467F-9BB3-7D328FD68660}" srcId="{67FD0CCD-81C8-4154-BE39-BA4262BD0F14}" destId="{23CD4D95-280E-455D-89F6-638BCFD809F6}" srcOrd="0" destOrd="0" parTransId="{6628FCA2-4EEE-443B-97DD-FB68F78B8387}" sibTransId="{7A09FBB8-C346-4C10-971C-737B1C18E3DB}"/>
    <dgm:cxn modelId="{6DCDF3F3-52E4-4E6F-8B9B-C20DDBAAE4B9}" type="presOf" srcId="{64B0C92C-F4A3-4F01-A2C6-0B391108E0F2}" destId="{D2F7856A-303D-4BF7-92BB-28E9891872F2}" srcOrd="0" destOrd="2" presId="urn:microsoft.com/office/officeart/2005/8/layout/list1"/>
    <dgm:cxn modelId="{B951EF6E-CC59-4E4D-9B57-8E8FBE8AC24F}" srcId="{F3A56B42-F78D-44AB-AE15-004E5FD31921}" destId="{DC063F79-2CBB-4A2D-A4C5-AC81EF3172E4}" srcOrd="2" destOrd="0" parTransId="{78AC3B46-D05D-47CC-AB22-C70640CFFF60}" sibTransId="{00E8DD2E-DAED-4150-9EF9-8CB8C5F57FCA}"/>
    <dgm:cxn modelId="{C9AB92E7-677D-4DBC-B2F8-EB1E574062D3}" srcId="{F3A56B42-F78D-44AB-AE15-004E5FD31921}" destId="{0A11082F-09E8-48F0-A86C-72E00D0AACB2}" srcOrd="1" destOrd="0" parTransId="{CD0F2EB7-C5B8-41F7-AAF8-DE99C538B272}" sibTransId="{FAFB8B59-B662-41BE-8C95-909696714775}"/>
    <dgm:cxn modelId="{D872A0DF-F336-4024-BB0E-D3F7E852DC24}" type="presOf" srcId="{0218D988-2535-4A4E-AC53-65CC87FD568D}" destId="{FEF164C6-94D2-4808-A09D-A864E108E910}" srcOrd="0" destOrd="1" presId="urn:microsoft.com/office/officeart/2005/8/layout/list1"/>
    <dgm:cxn modelId="{3C104F2F-12C2-4F1F-8B4E-0659751EFE24}" type="presOf" srcId="{0D4D55C0-3946-4F93-AED6-E8DC580E1492}" destId="{B87E9137-4D01-4AF1-803C-E49AC7E3F55E}" srcOrd="0" destOrd="0" presId="urn:microsoft.com/office/officeart/2005/8/layout/list1"/>
    <dgm:cxn modelId="{4552C126-2C04-4A59-8F3D-52B7CAECA3F2}" srcId="{DC063F79-2CBB-4A2D-A4C5-AC81EF3172E4}" destId="{0D4D55C0-3946-4F93-AED6-E8DC580E1492}" srcOrd="0" destOrd="0" parTransId="{A86B9D2A-303C-4030-B211-52D3D7B1D408}" sibTransId="{787862EF-CC41-4512-8C5F-1C418FE52C45}"/>
    <dgm:cxn modelId="{D52FC1CA-2262-48FB-A536-ABC9C9FA9677}" type="presParOf" srcId="{30765D18-A1AC-4F10-88F1-02FE0C7DE2AF}" destId="{997A869D-4D25-46D9-9ADF-4575A714220B}" srcOrd="0" destOrd="0" presId="urn:microsoft.com/office/officeart/2005/8/layout/list1"/>
    <dgm:cxn modelId="{E3691136-8999-473B-B422-9F93DF21647B}" type="presParOf" srcId="{997A869D-4D25-46D9-9ADF-4575A714220B}" destId="{37E86470-8480-491D-B40B-73C48B38360C}" srcOrd="0" destOrd="0" presId="urn:microsoft.com/office/officeart/2005/8/layout/list1"/>
    <dgm:cxn modelId="{DCBC2BD0-7FD6-4745-8999-7DCA746759F0}" type="presParOf" srcId="{997A869D-4D25-46D9-9ADF-4575A714220B}" destId="{224443B6-5CCB-4933-BC17-F72CFAB2C331}" srcOrd="1" destOrd="0" presId="urn:microsoft.com/office/officeart/2005/8/layout/list1"/>
    <dgm:cxn modelId="{77D6BD53-800C-49D6-918D-5ABA2F7A13D3}" type="presParOf" srcId="{30765D18-A1AC-4F10-88F1-02FE0C7DE2AF}" destId="{45FF097D-827D-4EF9-BB8A-7E628B182E3F}" srcOrd="1" destOrd="0" presId="urn:microsoft.com/office/officeart/2005/8/layout/list1"/>
    <dgm:cxn modelId="{9A34E8DF-7095-4889-8F59-DE493F8F8B3A}" type="presParOf" srcId="{30765D18-A1AC-4F10-88F1-02FE0C7DE2AF}" destId="{FEF164C6-94D2-4808-A09D-A864E108E910}" srcOrd="2" destOrd="0" presId="urn:microsoft.com/office/officeart/2005/8/layout/list1"/>
    <dgm:cxn modelId="{10DC69EE-6125-41CB-8816-5DCB7FE74E0E}" type="presParOf" srcId="{30765D18-A1AC-4F10-88F1-02FE0C7DE2AF}" destId="{1FB20C03-3FC5-4837-AFF3-83FB1C1AD0B2}" srcOrd="3" destOrd="0" presId="urn:microsoft.com/office/officeart/2005/8/layout/list1"/>
    <dgm:cxn modelId="{615264CF-A347-41CE-BEB9-68A2E26E0BEC}" type="presParOf" srcId="{30765D18-A1AC-4F10-88F1-02FE0C7DE2AF}" destId="{2AB22FA0-9A20-4136-9932-FF4F6BFD3350}" srcOrd="4" destOrd="0" presId="urn:microsoft.com/office/officeart/2005/8/layout/list1"/>
    <dgm:cxn modelId="{D09A49DA-C57B-401C-BA53-F6B501426866}" type="presParOf" srcId="{2AB22FA0-9A20-4136-9932-FF4F6BFD3350}" destId="{60519E46-1A61-4CE9-8E3C-F9859BEB811B}" srcOrd="0" destOrd="0" presId="urn:microsoft.com/office/officeart/2005/8/layout/list1"/>
    <dgm:cxn modelId="{9114131F-D5AE-43DF-A5F6-70DCDDCB9E8C}" type="presParOf" srcId="{2AB22FA0-9A20-4136-9932-FF4F6BFD3350}" destId="{871791D9-61DC-41FA-BD40-A84C776790E8}" srcOrd="1" destOrd="0" presId="urn:microsoft.com/office/officeart/2005/8/layout/list1"/>
    <dgm:cxn modelId="{9BF9CF11-25B0-43A2-810B-3914D7883053}" type="presParOf" srcId="{30765D18-A1AC-4F10-88F1-02FE0C7DE2AF}" destId="{8E057E52-6474-4606-AAC4-1867DDFF6115}" srcOrd="5" destOrd="0" presId="urn:microsoft.com/office/officeart/2005/8/layout/list1"/>
    <dgm:cxn modelId="{370642D8-CA62-4541-949E-426B01066E59}" type="presParOf" srcId="{30765D18-A1AC-4F10-88F1-02FE0C7DE2AF}" destId="{D2F7856A-303D-4BF7-92BB-28E9891872F2}" srcOrd="6" destOrd="0" presId="urn:microsoft.com/office/officeart/2005/8/layout/list1"/>
    <dgm:cxn modelId="{0937EC48-99A1-4A65-93A5-73C79A72A6DC}" type="presParOf" srcId="{30765D18-A1AC-4F10-88F1-02FE0C7DE2AF}" destId="{FA3AF5FE-5FCE-4C54-A472-C693AD6CC038}" srcOrd="7" destOrd="0" presId="urn:microsoft.com/office/officeart/2005/8/layout/list1"/>
    <dgm:cxn modelId="{AD9F51D5-ADC4-41C4-B2BC-E9FBB5AC20CA}" type="presParOf" srcId="{30765D18-A1AC-4F10-88F1-02FE0C7DE2AF}" destId="{989BC9BD-8FF0-44AE-ABD2-1F06612B77F7}" srcOrd="8" destOrd="0" presId="urn:microsoft.com/office/officeart/2005/8/layout/list1"/>
    <dgm:cxn modelId="{D24C785F-7506-4491-8198-A0B54D33AB09}" type="presParOf" srcId="{989BC9BD-8FF0-44AE-ABD2-1F06612B77F7}" destId="{66A5983F-D71A-48FC-AAEF-D976C2B30621}" srcOrd="0" destOrd="0" presId="urn:microsoft.com/office/officeart/2005/8/layout/list1"/>
    <dgm:cxn modelId="{60611A9C-B72B-4329-B7E5-A5BFA456B0E8}" type="presParOf" srcId="{989BC9BD-8FF0-44AE-ABD2-1F06612B77F7}" destId="{B3495078-EBEA-4CA5-B2B5-0529BABE08D8}" srcOrd="1" destOrd="0" presId="urn:microsoft.com/office/officeart/2005/8/layout/list1"/>
    <dgm:cxn modelId="{05999038-DBA1-4596-8DE6-6DAD83464CAA}" type="presParOf" srcId="{30765D18-A1AC-4F10-88F1-02FE0C7DE2AF}" destId="{A876CA32-0EED-489D-ACA8-8A5DCCCAED82}" srcOrd="9" destOrd="0" presId="urn:microsoft.com/office/officeart/2005/8/layout/list1"/>
    <dgm:cxn modelId="{B3EC0D17-FF0C-44EA-A9C4-55216860920C}" type="presParOf" srcId="{30765D18-A1AC-4F10-88F1-02FE0C7DE2AF}" destId="{B87E9137-4D01-4AF1-803C-E49AC7E3F55E}"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38A1EF-9C36-4D7D-BEA8-5CEF648976BF}"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n-US"/>
        </a:p>
      </dgm:t>
    </dgm:pt>
    <dgm:pt modelId="{B3C00864-A6B8-4E48-9024-7D35E5643F4C}">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latin typeface="Kristen ITC" pitchFamily="66" charset="0"/>
            </a:rPr>
            <a:t>Learning Characteristics</a:t>
          </a:r>
          <a:endParaRPr lang="en-US" sz="2000" dirty="0">
            <a:latin typeface="Kristen ITC" pitchFamily="66" charset="0"/>
          </a:endParaRPr>
        </a:p>
      </dgm:t>
    </dgm:pt>
    <dgm:pt modelId="{5B2821E6-6982-4779-A5CE-53E45852A420}" type="parTrans" cxnId="{4801B6A0-7749-4EC2-9130-E874F562F5B7}">
      <dgm:prSet/>
      <dgm:spPr/>
      <dgm:t>
        <a:bodyPr/>
        <a:lstStyle/>
        <a:p>
          <a:endParaRPr lang="en-US"/>
        </a:p>
      </dgm:t>
    </dgm:pt>
    <dgm:pt modelId="{71D1ED2E-824B-474B-BA48-540E5C239213}" type="sibTrans" cxnId="{4801B6A0-7749-4EC2-9130-E874F562F5B7}">
      <dgm:prSet/>
      <dgm:spPr/>
      <dgm:t>
        <a:bodyPr/>
        <a:lstStyle/>
        <a:p>
          <a:endParaRPr lang="en-US"/>
        </a:p>
      </dgm:t>
    </dgm:pt>
    <dgm:pt modelId="{B90694BD-1AD2-426E-9212-52DF71A1951E}">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latin typeface="Kristen ITC" pitchFamily="66" charset="0"/>
            </a:rPr>
            <a:t>Academic Content/ Processes </a:t>
          </a:r>
          <a:endParaRPr lang="en-US" sz="2000" dirty="0">
            <a:latin typeface="Kristen ITC" pitchFamily="66" charset="0"/>
          </a:endParaRPr>
        </a:p>
      </dgm:t>
    </dgm:pt>
    <dgm:pt modelId="{AF6CF690-5710-4270-92B5-3D05DC14999B}" type="parTrans" cxnId="{8DD9F929-1E4F-4CBA-84AA-12D33AFE9980}">
      <dgm:prSet/>
      <dgm:spPr/>
      <dgm:t>
        <a:bodyPr/>
        <a:lstStyle/>
        <a:p>
          <a:endParaRPr lang="en-US"/>
        </a:p>
      </dgm:t>
    </dgm:pt>
    <dgm:pt modelId="{A6456EBC-B94D-4E46-B014-2A66613D4F04}" type="sibTrans" cxnId="{8DD9F929-1E4F-4CBA-84AA-12D33AFE9980}">
      <dgm:prSet/>
      <dgm:spPr/>
      <dgm:t>
        <a:bodyPr/>
        <a:lstStyle/>
        <a:p>
          <a:endParaRPr lang="en-US"/>
        </a:p>
      </dgm:t>
    </dgm:pt>
    <dgm:pt modelId="{29423BB0-C2F0-4F56-A39B-8B931B174105}" type="pres">
      <dgm:prSet presAssocID="{3138A1EF-9C36-4D7D-BEA8-5CEF648976BF}" presName="diagram" presStyleCnt="0">
        <dgm:presLayoutVars>
          <dgm:dir/>
          <dgm:resizeHandles val="exact"/>
        </dgm:presLayoutVars>
      </dgm:prSet>
      <dgm:spPr/>
      <dgm:t>
        <a:bodyPr/>
        <a:lstStyle/>
        <a:p>
          <a:endParaRPr lang="en-US"/>
        </a:p>
      </dgm:t>
    </dgm:pt>
    <dgm:pt modelId="{5835CA47-421F-45DA-81DB-61ACAD0DCF44}" type="pres">
      <dgm:prSet presAssocID="{B3C00864-A6B8-4E48-9024-7D35E5643F4C}" presName="arrow" presStyleLbl="node1" presStyleIdx="0" presStyleCnt="2" custScaleX="79268" custScaleY="75167" custRadScaleRad="131192" custRadScaleInc="-5">
        <dgm:presLayoutVars>
          <dgm:bulletEnabled val="1"/>
        </dgm:presLayoutVars>
      </dgm:prSet>
      <dgm:spPr/>
      <dgm:t>
        <a:bodyPr/>
        <a:lstStyle/>
        <a:p>
          <a:endParaRPr lang="en-US"/>
        </a:p>
      </dgm:t>
    </dgm:pt>
    <dgm:pt modelId="{A19BD019-C1C0-43E5-9554-1B60483783DE}" type="pres">
      <dgm:prSet presAssocID="{B90694BD-1AD2-426E-9212-52DF71A1951E}" presName="arrow" presStyleLbl="node1" presStyleIdx="1" presStyleCnt="2" custScaleX="79267" custScaleY="75259" custRadScaleRad="158987" custRadScaleInc="-789">
        <dgm:presLayoutVars>
          <dgm:bulletEnabled val="1"/>
        </dgm:presLayoutVars>
      </dgm:prSet>
      <dgm:spPr/>
      <dgm:t>
        <a:bodyPr/>
        <a:lstStyle/>
        <a:p>
          <a:endParaRPr lang="en-US"/>
        </a:p>
      </dgm:t>
    </dgm:pt>
  </dgm:ptLst>
  <dgm:cxnLst>
    <dgm:cxn modelId="{768D0427-4658-4447-9C74-1492B7FEDC02}" type="presOf" srcId="{B3C00864-A6B8-4E48-9024-7D35E5643F4C}" destId="{5835CA47-421F-45DA-81DB-61ACAD0DCF44}" srcOrd="0" destOrd="0" presId="urn:microsoft.com/office/officeart/2005/8/layout/arrow5"/>
    <dgm:cxn modelId="{8DD9F929-1E4F-4CBA-84AA-12D33AFE9980}" srcId="{3138A1EF-9C36-4D7D-BEA8-5CEF648976BF}" destId="{B90694BD-1AD2-426E-9212-52DF71A1951E}" srcOrd="1" destOrd="0" parTransId="{AF6CF690-5710-4270-92B5-3D05DC14999B}" sibTransId="{A6456EBC-B94D-4E46-B014-2A66613D4F04}"/>
    <dgm:cxn modelId="{4801B6A0-7749-4EC2-9130-E874F562F5B7}" srcId="{3138A1EF-9C36-4D7D-BEA8-5CEF648976BF}" destId="{B3C00864-A6B8-4E48-9024-7D35E5643F4C}" srcOrd="0" destOrd="0" parTransId="{5B2821E6-6982-4779-A5CE-53E45852A420}" sibTransId="{71D1ED2E-824B-474B-BA48-540E5C239213}"/>
    <dgm:cxn modelId="{6075A3FD-68E8-4E7C-A2B1-6F6A39C36F09}" type="presOf" srcId="{3138A1EF-9C36-4D7D-BEA8-5CEF648976BF}" destId="{29423BB0-C2F0-4F56-A39B-8B931B174105}" srcOrd="0" destOrd="0" presId="urn:microsoft.com/office/officeart/2005/8/layout/arrow5"/>
    <dgm:cxn modelId="{E2FCA6F1-91E8-4D20-935D-9C1A04C25E75}" type="presOf" srcId="{B90694BD-1AD2-426E-9212-52DF71A1951E}" destId="{A19BD019-C1C0-43E5-9554-1B60483783DE}" srcOrd="0" destOrd="0" presId="urn:microsoft.com/office/officeart/2005/8/layout/arrow5"/>
    <dgm:cxn modelId="{8DC16207-D2D1-43CA-A098-AF884F804DCD}" type="presParOf" srcId="{29423BB0-C2F0-4F56-A39B-8B931B174105}" destId="{5835CA47-421F-45DA-81DB-61ACAD0DCF44}" srcOrd="0" destOrd="0" presId="urn:microsoft.com/office/officeart/2005/8/layout/arrow5"/>
    <dgm:cxn modelId="{5BC42639-AC20-4C05-8543-B72827BC1AB6}" type="presParOf" srcId="{29423BB0-C2F0-4F56-A39B-8B931B174105}" destId="{A19BD019-C1C0-43E5-9554-1B60483783DE}"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F164C6-94D2-4808-A09D-A864E108E910}">
      <dsp:nvSpPr>
        <dsp:cNvPr id="0" name=""/>
        <dsp:cNvSpPr/>
      </dsp:nvSpPr>
      <dsp:spPr>
        <a:xfrm>
          <a:off x="0" y="202929"/>
          <a:ext cx="6858000" cy="13986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2257" tIns="249936" rIns="53225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solidFill>
                <a:schemeClr val="accent1"/>
              </a:solidFill>
            </a:rPr>
            <a:t>Universal Design for Learning/Response to Intervention</a:t>
          </a:r>
          <a:endParaRPr lang="en-US" sz="2400" kern="1200" dirty="0">
            <a:solidFill>
              <a:schemeClr val="accent1"/>
            </a:solidFill>
          </a:endParaRPr>
        </a:p>
        <a:p>
          <a:pPr marL="228600" lvl="1" indent="-228600" algn="l" defTabSz="1066800">
            <a:lnSpc>
              <a:spcPct val="90000"/>
            </a:lnSpc>
            <a:spcBef>
              <a:spcPct val="0"/>
            </a:spcBef>
            <a:spcAft>
              <a:spcPct val="15000"/>
            </a:spcAft>
            <a:buChar char="••"/>
          </a:pPr>
          <a:r>
            <a:rPr lang="en-US" sz="2400" kern="1200" dirty="0" smtClean="0">
              <a:solidFill>
                <a:schemeClr val="accent1"/>
              </a:solidFill>
            </a:rPr>
            <a:t>Least Restrictive Environment</a:t>
          </a:r>
          <a:endParaRPr lang="en-US" sz="2400" kern="1200" dirty="0">
            <a:solidFill>
              <a:schemeClr val="accent1"/>
            </a:solidFill>
          </a:endParaRPr>
        </a:p>
      </dsp:txBody>
      <dsp:txXfrm>
        <a:off x="0" y="202929"/>
        <a:ext cx="6858000" cy="1398600"/>
      </dsp:txXfrm>
    </dsp:sp>
    <dsp:sp modelId="{224443B6-5CCB-4933-BC17-F72CFAB2C331}">
      <dsp:nvSpPr>
        <dsp:cNvPr id="0" name=""/>
        <dsp:cNvSpPr/>
      </dsp:nvSpPr>
      <dsp:spPr>
        <a:xfrm>
          <a:off x="342900" y="25809"/>
          <a:ext cx="4800600" cy="354240"/>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1451" tIns="0" rIns="181451" bIns="0" numCol="1" spcCol="1270" anchor="ctr" anchorCtr="0">
          <a:noAutofit/>
        </a:bodyPr>
        <a:lstStyle/>
        <a:p>
          <a:pPr lvl="0" algn="l" defTabSz="1422400">
            <a:lnSpc>
              <a:spcPct val="90000"/>
            </a:lnSpc>
            <a:spcBef>
              <a:spcPct val="0"/>
            </a:spcBef>
            <a:spcAft>
              <a:spcPct val="35000"/>
            </a:spcAft>
          </a:pPr>
          <a:r>
            <a:rPr lang="en-US" sz="3200" kern="1200" dirty="0" smtClean="0"/>
            <a:t>Core Principles</a:t>
          </a:r>
          <a:endParaRPr lang="en-US" sz="3200" kern="1200" dirty="0"/>
        </a:p>
      </dsp:txBody>
      <dsp:txXfrm>
        <a:off x="342900" y="25809"/>
        <a:ext cx="4800600" cy="354240"/>
      </dsp:txXfrm>
    </dsp:sp>
    <dsp:sp modelId="{D2F7856A-303D-4BF7-92BB-28E9891872F2}">
      <dsp:nvSpPr>
        <dsp:cNvPr id="0" name=""/>
        <dsp:cNvSpPr/>
      </dsp:nvSpPr>
      <dsp:spPr>
        <a:xfrm>
          <a:off x="0" y="1843449"/>
          <a:ext cx="6858000" cy="1436400"/>
        </a:xfrm>
        <a:prstGeom prst="rect">
          <a:avLst/>
        </a:prstGeom>
        <a:solidFill>
          <a:schemeClr val="lt1">
            <a:alpha val="90000"/>
            <a:hueOff val="0"/>
            <a:satOff val="0"/>
            <a:lumOff val="0"/>
            <a:alphaOff val="0"/>
          </a:schemeClr>
        </a:solidFill>
        <a:ln w="9525" cap="flat" cmpd="sng" algn="ctr">
          <a:solidFill>
            <a:schemeClr val="accent2">
              <a:hueOff val="-46985"/>
              <a:satOff val="-23859"/>
              <a:lumOff val="-7745"/>
              <a:alphaOff val="0"/>
            </a:schemeClr>
          </a:solidFill>
          <a:prstDash val="solid"/>
        </a:ln>
        <a:effectLst>
          <a:outerShdw blurRad="65500" dist="38100"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2257" tIns="249936" rIns="53225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solidFill>
                <a:schemeClr val="accent1"/>
              </a:solidFill>
            </a:rPr>
            <a:t>Common Core Learning Standards</a:t>
          </a:r>
          <a:endParaRPr lang="en-US" sz="2400" kern="1200" dirty="0">
            <a:solidFill>
              <a:schemeClr val="accent1"/>
            </a:solidFill>
          </a:endParaRPr>
        </a:p>
        <a:p>
          <a:pPr marL="228600" lvl="1" indent="-228600" algn="l" defTabSz="1066800">
            <a:lnSpc>
              <a:spcPct val="90000"/>
            </a:lnSpc>
            <a:spcBef>
              <a:spcPct val="0"/>
            </a:spcBef>
            <a:spcAft>
              <a:spcPct val="15000"/>
            </a:spcAft>
            <a:buChar char="••"/>
          </a:pPr>
          <a:r>
            <a:rPr lang="en-US" sz="2400" kern="1200" dirty="0" smtClean="0">
              <a:solidFill>
                <a:schemeClr val="accent1"/>
              </a:solidFill>
            </a:rPr>
            <a:t>Teacher Effectiveness</a:t>
          </a:r>
          <a:endParaRPr lang="en-US" sz="2400" kern="1200" dirty="0">
            <a:solidFill>
              <a:schemeClr val="accent1"/>
            </a:solidFill>
          </a:endParaRPr>
        </a:p>
        <a:p>
          <a:pPr marL="228600" lvl="1" indent="-228600" algn="l" defTabSz="1066800">
            <a:lnSpc>
              <a:spcPct val="90000"/>
            </a:lnSpc>
            <a:spcBef>
              <a:spcPct val="0"/>
            </a:spcBef>
            <a:spcAft>
              <a:spcPct val="15000"/>
            </a:spcAft>
            <a:buChar char="••"/>
          </a:pPr>
          <a:r>
            <a:rPr lang="en-US" sz="2400" kern="1200" dirty="0" smtClean="0">
              <a:solidFill>
                <a:schemeClr val="accent1"/>
              </a:solidFill>
            </a:rPr>
            <a:t>Positive Behavior: Interventions and Supports</a:t>
          </a:r>
          <a:endParaRPr lang="en-US" sz="2400" kern="1200" dirty="0">
            <a:solidFill>
              <a:schemeClr val="accent1"/>
            </a:solidFill>
          </a:endParaRPr>
        </a:p>
      </dsp:txBody>
      <dsp:txXfrm>
        <a:off x="0" y="1843449"/>
        <a:ext cx="6858000" cy="1436400"/>
      </dsp:txXfrm>
    </dsp:sp>
    <dsp:sp modelId="{871791D9-61DC-41FA-BD40-A84C776790E8}">
      <dsp:nvSpPr>
        <dsp:cNvPr id="0" name=""/>
        <dsp:cNvSpPr/>
      </dsp:nvSpPr>
      <dsp:spPr>
        <a:xfrm>
          <a:off x="342900" y="1666329"/>
          <a:ext cx="4800600" cy="354240"/>
        </a:xfrm>
        <a:prstGeom prst="roundRect">
          <a:avLst/>
        </a:prstGeom>
        <a:gradFill rotWithShape="0">
          <a:gsLst>
            <a:gs pos="0">
              <a:schemeClr val="accent2">
                <a:hueOff val="-46985"/>
                <a:satOff val="-23859"/>
                <a:lumOff val="-7745"/>
                <a:alphaOff val="0"/>
                <a:shade val="45000"/>
                <a:satMod val="155000"/>
              </a:schemeClr>
            </a:gs>
            <a:gs pos="60000">
              <a:schemeClr val="accent2">
                <a:hueOff val="-46985"/>
                <a:satOff val="-23859"/>
                <a:lumOff val="-7745"/>
                <a:alphaOff val="0"/>
                <a:shade val="95000"/>
                <a:satMod val="150000"/>
              </a:schemeClr>
            </a:gs>
            <a:gs pos="100000">
              <a:schemeClr val="accent2">
                <a:hueOff val="-46985"/>
                <a:satOff val="-23859"/>
                <a:lumOff val="-7745"/>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1451" tIns="0" rIns="181451" bIns="0" numCol="1" spcCol="1270" anchor="ctr" anchorCtr="0">
          <a:noAutofit/>
        </a:bodyPr>
        <a:lstStyle/>
        <a:p>
          <a:pPr lvl="0" algn="l" defTabSz="1422400">
            <a:lnSpc>
              <a:spcPct val="90000"/>
            </a:lnSpc>
            <a:spcBef>
              <a:spcPct val="0"/>
            </a:spcBef>
            <a:spcAft>
              <a:spcPct val="35000"/>
            </a:spcAft>
          </a:pPr>
          <a:r>
            <a:rPr lang="en-US" sz="3200" kern="1200" dirty="0" smtClean="0"/>
            <a:t>Standards</a:t>
          </a:r>
          <a:endParaRPr lang="en-US" sz="3200" kern="1200" dirty="0"/>
        </a:p>
      </dsp:txBody>
      <dsp:txXfrm>
        <a:off x="342900" y="1666329"/>
        <a:ext cx="4800600" cy="354240"/>
      </dsp:txXfrm>
    </dsp:sp>
    <dsp:sp modelId="{B87E9137-4D01-4AF1-803C-E49AC7E3F55E}">
      <dsp:nvSpPr>
        <dsp:cNvPr id="0" name=""/>
        <dsp:cNvSpPr/>
      </dsp:nvSpPr>
      <dsp:spPr>
        <a:xfrm>
          <a:off x="0" y="3521769"/>
          <a:ext cx="6858000" cy="1398600"/>
        </a:xfrm>
        <a:prstGeom prst="rect">
          <a:avLst/>
        </a:prstGeom>
        <a:solidFill>
          <a:schemeClr val="lt1">
            <a:alpha val="90000"/>
            <a:hueOff val="0"/>
            <a:satOff val="0"/>
            <a:lumOff val="0"/>
            <a:alphaOff val="0"/>
          </a:schemeClr>
        </a:solidFill>
        <a:ln w="9525" cap="flat" cmpd="sng" algn="ctr">
          <a:solidFill>
            <a:schemeClr val="accent2">
              <a:hueOff val="-93971"/>
              <a:satOff val="-47719"/>
              <a:lumOff val="-15489"/>
              <a:alphaOff val="0"/>
            </a:schemeClr>
          </a:solidFill>
          <a:prstDash val="solid"/>
        </a:ln>
        <a:effectLst>
          <a:outerShdw blurRad="65500" dist="38100" dir="5400000" rotWithShape="0">
            <a:srgbClr val="000000">
              <a:alpha val="4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532257" tIns="249936" rIns="532257"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solidFill>
                <a:schemeClr val="accent1"/>
              </a:solidFill>
            </a:rPr>
            <a:t>Individualized Educational Program</a:t>
          </a:r>
          <a:endParaRPr lang="en-US" sz="2400" kern="1200" dirty="0">
            <a:solidFill>
              <a:schemeClr val="accent1"/>
            </a:solidFill>
          </a:endParaRPr>
        </a:p>
        <a:p>
          <a:pPr marL="228600" lvl="1" indent="-228600" algn="l" defTabSz="1066800">
            <a:lnSpc>
              <a:spcPct val="90000"/>
            </a:lnSpc>
            <a:spcBef>
              <a:spcPct val="0"/>
            </a:spcBef>
            <a:spcAft>
              <a:spcPct val="15000"/>
            </a:spcAft>
            <a:buChar char="••"/>
          </a:pPr>
          <a:r>
            <a:rPr lang="en-US" sz="2400" kern="1200" dirty="0" smtClean="0">
              <a:solidFill>
                <a:schemeClr val="accent1"/>
              </a:solidFill>
            </a:rPr>
            <a:t>Needs and resources assessment, FBA/BIP</a:t>
          </a:r>
          <a:r>
            <a:rPr lang="en-US" sz="2400" kern="1200" dirty="0" smtClean="0">
              <a:solidFill>
                <a:schemeClr val="accent1"/>
              </a:solidFill>
            </a:rPr>
            <a:t>, </a:t>
          </a:r>
          <a:r>
            <a:rPr lang="en-US" sz="2400" kern="1200" dirty="0" smtClean="0">
              <a:solidFill>
                <a:schemeClr val="accent1"/>
              </a:solidFill>
            </a:rPr>
            <a:t>MDR</a:t>
          </a:r>
          <a:endParaRPr lang="en-US" sz="2400" kern="1200" dirty="0">
            <a:solidFill>
              <a:schemeClr val="accent1"/>
            </a:solidFill>
          </a:endParaRPr>
        </a:p>
      </dsp:txBody>
      <dsp:txXfrm>
        <a:off x="0" y="3521769"/>
        <a:ext cx="6858000" cy="1398600"/>
      </dsp:txXfrm>
    </dsp:sp>
    <dsp:sp modelId="{B3495078-EBEA-4CA5-B2B5-0529BABE08D8}">
      <dsp:nvSpPr>
        <dsp:cNvPr id="0" name=""/>
        <dsp:cNvSpPr/>
      </dsp:nvSpPr>
      <dsp:spPr>
        <a:xfrm>
          <a:off x="342900" y="3344649"/>
          <a:ext cx="4800600" cy="354240"/>
        </a:xfrm>
        <a:prstGeom prst="roundRect">
          <a:avLst/>
        </a:prstGeom>
        <a:gradFill rotWithShape="0">
          <a:gsLst>
            <a:gs pos="0">
              <a:schemeClr val="accent2">
                <a:hueOff val="-93971"/>
                <a:satOff val="-47719"/>
                <a:lumOff val="-15489"/>
                <a:alphaOff val="0"/>
                <a:shade val="45000"/>
                <a:satMod val="155000"/>
              </a:schemeClr>
            </a:gs>
            <a:gs pos="60000">
              <a:schemeClr val="accent2">
                <a:hueOff val="-93971"/>
                <a:satOff val="-47719"/>
                <a:lumOff val="-15489"/>
                <a:alphaOff val="0"/>
                <a:shade val="95000"/>
                <a:satMod val="150000"/>
              </a:schemeClr>
            </a:gs>
            <a:gs pos="100000">
              <a:schemeClr val="accent2">
                <a:hueOff val="-93971"/>
                <a:satOff val="-47719"/>
                <a:lumOff val="-15489"/>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1451" tIns="0" rIns="181451" bIns="0" numCol="1" spcCol="1270" anchor="ctr" anchorCtr="0">
          <a:noAutofit/>
        </a:bodyPr>
        <a:lstStyle/>
        <a:p>
          <a:pPr lvl="0" algn="l" defTabSz="1422400">
            <a:lnSpc>
              <a:spcPct val="90000"/>
            </a:lnSpc>
            <a:spcBef>
              <a:spcPct val="0"/>
            </a:spcBef>
            <a:spcAft>
              <a:spcPct val="35000"/>
            </a:spcAft>
          </a:pPr>
          <a:r>
            <a:rPr lang="en-US" sz="3200" kern="1200" dirty="0" smtClean="0"/>
            <a:t>Tools</a:t>
          </a:r>
          <a:endParaRPr lang="en-US" sz="3200" kern="1200" dirty="0"/>
        </a:p>
      </dsp:txBody>
      <dsp:txXfrm>
        <a:off x="342900" y="3344649"/>
        <a:ext cx="4800600" cy="3542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35CA47-421F-45DA-81DB-61ACAD0DCF44}">
      <dsp:nvSpPr>
        <dsp:cNvPr id="0" name=""/>
        <dsp:cNvSpPr/>
      </dsp:nvSpPr>
      <dsp:spPr>
        <a:xfrm rot="16200000">
          <a:off x="-74975" y="454995"/>
          <a:ext cx="2898392" cy="2748441"/>
        </a:xfrm>
        <a:prstGeom prst="downArrow">
          <a:avLst>
            <a:gd name="adj1" fmla="val 50000"/>
            <a:gd name="adj2" fmla="val 35000"/>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Kristen ITC" pitchFamily="66" charset="0"/>
            </a:rPr>
            <a:t>Learning Characteristics</a:t>
          </a:r>
          <a:endParaRPr lang="en-US" sz="2000" kern="1200" dirty="0">
            <a:latin typeface="Kristen ITC" pitchFamily="66" charset="0"/>
          </a:endParaRPr>
        </a:p>
      </dsp:txBody>
      <dsp:txXfrm rot="16200000">
        <a:off x="-74975" y="454995"/>
        <a:ext cx="2898392" cy="2748441"/>
      </dsp:txXfrm>
    </dsp:sp>
    <dsp:sp modelId="{A19BD019-C1C0-43E5-9554-1B60483783DE}">
      <dsp:nvSpPr>
        <dsp:cNvPr id="0" name=""/>
        <dsp:cNvSpPr/>
      </dsp:nvSpPr>
      <dsp:spPr>
        <a:xfrm rot="5400000">
          <a:off x="4871119" y="373310"/>
          <a:ext cx="2898355" cy="2751805"/>
        </a:xfrm>
        <a:prstGeom prst="downArrow">
          <a:avLst>
            <a:gd name="adj1" fmla="val 50000"/>
            <a:gd name="adj2" fmla="val 35000"/>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Kristen ITC" pitchFamily="66" charset="0"/>
            </a:rPr>
            <a:t>Academic Content/ Processes </a:t>
          </a:r>
          <a:endParaRPr lang="en-US" sz="2000" kern="1200" dirty="0">
            <a:latin typeface="Kristen ITC" pitchFamily="66" charset="0"/>
          </a:endParaRPr>
        </a:p>
      </dsp:txBody>
      <dsp:txXfrm rot="5400000">
        <a:off x="4871119" y="373310"/>
        <a:ext cx="2898355" cy="275180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97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997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8B8ED930-3721-4042-AE96-AD09CBD670BA}" type="datetimeFigureOut">
              <a:rPr lang="en-US"/>
              <a:pPr>
                <a:defRPr/>
              </a:pPr>
              <a:t>4/23/2012</a:t>
            </a:fld>
            <a:endParaRPr lang="en-US"/>
          </a:p>
        </p:txBody>
      </p:sp>
      <p:sp>
        <p:nvSpPr>
          <p:cNvPr id="4" name="Slide Image Placeholder 3"/>
          <p:cNvSpPr>
            <a:spLocks noGrp="1" noRot="1" noChangeAspect="1"/>
          </p:cNvSpPr>
          <p:nvPr>
            <p:ph type="sldImg" idx="2"/>
          </p:nvPr>
        </p:nvSpPr>
        <p:spPr>
          <a:xfrm>
            <a:off x="1130300" y="690563"/>
            <a:ext cx="4597400" cy="34496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69793"/>
            <a:ext cx="5486400" cy="413980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37988"/>
            <a:ext cx="2971800" cy="45997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737988"/>
            <a:ext cx="2971800" cy="459978"/>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1DFFC31F-7098-4648-BAD0-2498E67735E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rtl="0" fontAlgn="base">
      <a:spcBef>
        <a:spcPct val="30000"/>
      </a:spcBef>
      <a:spcAft>
        <a:spcPct val="0"/>
      </a:spcAft>
      <a:defRPr sz="1200" kern="1200">
        <a:solidFill>
          <a:schemeClr val="tx1"/>
        </a:solidFill>
        <a:latin typeface="+mn-lt"/>
        <a:ea typeface="ヒラギノ角ゴ Pro W3" charset="-128"/>
        <a:cs typeface="+mn-cs"/>
      </a:defRPr>
    </a:lvl2pPr>
    <a:lvl3pPr marL="914400" algn="l" rtl="0" fontAlgn="base">
      <a:spcBef>
        <a:spcPct val="30000"/>
      </a:spcBef>
      <a:spcAft>
        <a:spcPct val="0"/>
      </a:spcAft>
      <a:defRPr sz="1200" kern="1200">
        <a:solidFill>
          <a:schemeClr val="tx1"/>
        </a:solidFill>
        <a:latin typeface="+mn-lt"/>
        <a:ea typeface="ヒラギノ角ゴ Pro W3" charset="-128"/>
        <a:cs typeface="+mn-cs"/>
      </a:defRPr>
    </a:lvl3pPr>
    <a:lvl4pPr marL="1371600" algn="l" rtl="0" fontAlgn="base">
      <a:spcBef>
        <a:spcPct val="30000"/>
      </a:spcBef>
      <a:spcAft>
        <a:spcPct val="0"/>
      </a:spcAft>
      <a:defRPr sz="1200" kern="1200">
        <a:solidFill>
          <a:schemeClr val="tx1"/>
        </a:solidFill>
        <a:latin typeface="+mn-lt"/>
        <a:ea typeface="ヒラギノ角ゴ Pro W3" charset="-128"/>
        <a:cs typeface="+mn-cs"/>
      </a:defRPr>
    </a:lvl4pPr>
    <a:lvl5pPr marL="1828800" algn="l" rtl="0" fontAlgn="base">
      <a:spcBef>
        <a:spcPct val="30000"/>
      </a:spcBef>
      <a:spcAft>
        <a:spcPct val="0"/>
      </a:spcAft>
      <a:defRPr sz="1200" kern="1200">
        <a:solidFill>
          <a:schemeClr val="tx1"/>
        </a:solidFill>
        <a:latin typeface="+mn-lt"/>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03DFCE-5D31-4C60-BE11-AAAF286D29F3}" type="slidenum">
              <a:rPr lang="en-US">
                <a:latin typeface="Arial" charset="0"/>
                <a:ea typeface="ＭＳ Ｐゴシック" charset="0"/>
                <a:cs typeface="ＭＳ Ｐゴシック" charset="0"/>
              </a:rPr>
              <a:pPr fontAlgn="base">
                <a:spcBef>
                  <a:spcPct val="0"/>
                </a:spcBef>
                <a:spcAft>
                  <a:spcPct val="0"/>
                </a:spcAft>
              </a:pPr>
              <a:t>5</a:t>
            </a:fld>
            <a:endParaRPr lang="en-US">
              <a:latin typeface="Arial" charset="0"/>
              <a:ea typeface="ＭＳ Ｐゴシック" charset="0"/>
              <a:cs typeface="ＭＳ Ｐゴシック" charset="0"/>
            </a:endParaRPr>
          </a:p>
        </p:txBody>
      </p:sp>
      <p:sp>
        <p:nvSpPr>
          <p:cNvPr id="21506" name="Rectangle 2"/>
          <p:cNvSpPr>
            <a:spLocks noGrp="1" noRot="1" noChangeAspect="1" noChangeArrowheads="1" noTextEdit="1"/>
          </p:cNvSpPr>
          <p:nvPr>
            <p:ph type="sldImg"/>
          </p:nvPr>
        </p:nvSpPr>
        <p:spPr bwMode="auto">
          <a:xfrm>
            <a:off x="1130300" y="690563"/>
            <a:ext cx="4598988" cy="3449637"/>
          </a:xfrm>
          <a:noFill/>
          <a:ln>
            <a:solidFill>
              <a:srgbClr val="000000"/>
            </a:solidFill>
            <a:miter lim="800000"/>
            <a:headEnd/>
            <a:tailEnd/>
          </a:ln>
        </p:spPr>
      </p:sp>
      <p:sp>
        <p:nvSpPr>
          <p:cNvPr id="21507" name="Rectangle 3"/>
          <p:cNvSpPr>
            <a:spLocks noGrp="1" noChangeArrowheads="1"/>
          </p:cNvSpPr>
          <p:nvPr>
            <p:ph type="body" idx="1"/>
          </p:nvPr>
        </p:nvSpPr>
        <p:spPr bwMode="auto">
          <a:xfrm>
            <a:off x="457200" y="4297922"/>
            <a:ext cx="5943600" cy="4602976"/>
          </a:xfrm>
          <a:noFill/>
        </p:spPr>
        <p:txBody>
          <a:bodyPr wrap="square" numCol="1" anchor="t" anchorCtr="0" compatLnSpc="1">
            <a:prstTxWarp prst="textNoShape">
              <a:avLst/>
            </a:prstTxWarp>
          </a:bodyPr>
          <a:lstStyle/>
          <a:p>
            <a:pPr>
              <a:spcBef>
                <a:spcPct val="0"/>
              </a:spcBef>
              <a:buFontTx/>
              <a:buChar char="•"/>
            </a:pPr>
            <a:r>
              <a:rPr lang="en-US" sz="900" dirty="0" smtClean="0">
                <a:latin typeface="Arial" charset="0"/>
                <a:ea typeface="ＭＳ Ｐゴシック" charset="0"/>
                <a:cs typeface="ＭＳ Ｐゴシック" charset="0"/>
              </a:rPr>
              <a:t>Schools need to address academics AND </a:t>
            </a:r>
            <a:r>
              <a:rPr lang="en-US" sz="900" b="1" i="1" dirty="0" smtClean="0">
                <a:latin typeface="Arial" charset="0"/>
                <a:ea typeface="ＭＳ Ｐゴシック" charset="0"/>
                <a:cs typeface="ＭＳ Ｐゴシック" charset="0"/>
              </a:rPr>
              <a:t>behaviors</a:t>
            </a:r>
            <a:r>
              <a:rPr lang="en-US" sz="900" dirty="0" smtClean="0">
                <a:latin typeface="Arial" charset="0"/>
                <a:ea typeface="ＭＳ Ｐゴシック" charset="0"/>
                <a:cs typeface="ＭＳ Ｐゴシック" charset="0"/>
              </a:rPr>
              <a:t>, both of which require systems of support. The green triangle represents Universal Design/Response to Intervention which benefits all students: School-Wide. Research shows that usually Tier I Universal Interventions do indeed benefit at least 80-90% of the students within a school. Then there are a few students – about 5-10% who are at-risk and need more and a bit different supports and interventions. Finally, although all students still receive universal interventions, there is a very small 1-5% who will need even more intensive supports. These interventions are still provided within the general education curriculum – this not Special Education, nor does this 1-5% necessarily require a referral to Special Ed at this point.</a:t>
            </a:r>
          </a:p>
          <a:p>
            <a:pPr>
              <a:spcBef>
                <a:spcPct val="0"/>
              </a:spcBef>
            </a:pPr>
            <a:r>
              <a:rPr lang="en-US" sz="900" b="1" dirty="0" smtClean="0">
                <a:latin typeface="Arial" charset="0"/>
                <a:ea typeface="ＭＳ Ｐゴシック" charset="0"/>
                <a:cs typeface="ＭＳ Ｐゴシック" charset="0"/>
              </a:rPr>
              <a:t>This is a three tier model.  At the first tier, the green triangle, the school would start by ensuring that every student has access to rigorous, grade-level curriculum and highly effective initial teaching.  At this tier, teachers are expected to differentiate instruction based on student needs.  Teachers must scaffold content, process and product on the basis of student needs. For most students 80-90% benefit from this tier.  This tier is both preventive and proactive.  It involves all students, all settings.  </a:t>
            </a:r>
            <a:endParaRPr lang="en-US" sz="900" dirty="0" smtClean="0">
              <a:latin typeface="Arial" charset="0"/>
              <a:ea typeface="ＭＳ Ｐゴシック" charset="0"/>
              <a:cs typeface="ＭＳ Ｐゴシック" charset="0"/>
            </a:endParaRPr>
          </a:p>
          <a:p>
            <a:pPr>
              <a:spcBef>
                <a:spcPct val="0"/>
              </a:spcBef>
            </a:pPr>
            <a:r>
              <a:rPr lang="en-US" sz="900" b="1" dirty="0" smtClean="0">
                <a:latin typeface="Arial" charset="0"/>
                <a:ea typeface="ＭＳ Ｐゴシック" charset="0"/>
                <a:cs typeface="ＭＳ Ｐゴシック" charset="0"/>
              </a:rPr>
              <a:t>At tier 2, the school would use on-going formative assessment to identify students in need of additional support usually 5-10% of your population.  As well as to target each student’s specific learning needs.  At this level, instruction is delivered in small groups using strategies that directly target skills.  Progress monitoring is done periodically to assess whether or not the student is responding to the intervention.  Hence, response to intervention.  At this level, adjustments need to be made to target strategies based on the needs of students.  For 5-10% of the population in addition to tier 1, differentiated instruction , students are successful.</a:t>
            </a:r>
            <a:endParaRPr lang="en-US" sz="900" dirty="0" smtClean="0">
              <a:latin typeface="Arial" charset="0"/>
              <a:ea typeface="ＭＳ Ｐゴシック" charset="0"/>
              <a:cs typeface="ＭＳ Ｐゴシック" charset="0"/>
            </a:endParaRPr>
          </a:p>
          <a:p>
            <a:pPr>
              <a:spcBef>
                <a:spcPct val="0"/>
              </a:spcBef>
            </a:pPr>
            <a:r>
              <a:rPr lang="en-US" sz="900" b="1" dirty="0" smtClean="0">
                <a:latin typeface="Arial" charset="0"/>
                <a:ea typeface="ＭＳ Ｐゴシック" charset="0"/>
                <a:cs typeface="ＭＳ Ｐゴシック" charset="0"/>
              </a:rPr>
              <a:t>There is a small number of students 1-5% who would require intensive support or tier 3 in addition to core instruction.  At this level we are monitoring students progress and making adjustments as needed. Notice we have not mentioned a referral to special education.  This is all within the general </a:t>
            </a:r>
            <a:r>
              <a:rPr lang="en-US" sz="900" b="1" dirty="0" err="1" smtClean="0">
                <a:latin typeface="Arial" charset="0"/>
                <a:ea typeface="ＭＳ Ｐゴシック" charset="0"/>
                <a:cs typeface="ＭＳ Ｐゴシック" charset="0"/>
              </a:rPr>
              <a:t>ed</a:t>
            </a:r>
            <a:r>
              <a:rPr lang="en-US" sz="900" b="1" dirty="0" smtClean="0">
                <a:latin typeface="Arial" charset="0"/>
                <a:ea typeface="ＭＳ Ｐゴシック" charset="0"/>
                <a:cs typeface="ＭＳ Ｐゴシック" charset="0"/>
              </a:rPr>
              <a:t> context (UDL).  Students at this level often have multiple needs intensive help must be individualized based on a problem-solving approach.</a:t>
            </a:r>
            <a:endParaRPr lang="en-US" sz="900" dirty="0" smtClean="0">
              <a:latin typeface="Arial" charset="0"/>
              <a:ea typeface="ＭＳ Ｐゴシック" charset="0"/>
              <a:cs typeface="ＭＳ Ｐゴシック" charset="0"/>
            </a:endParaRPr>
          </a:p>
          <a:p>
            <a:pPr>
              <a:spcBef>
                <a:spcPct val="0"/>
              </a:spcBef>
            </a:pPr>
            <a:r>
              <a:rPr lang="en-US" sz="900" b="1" dirty="0" smtClean="0">
                <a:latin typeface="Arial" charset="0"/>
                <a:ea typeface="ＭＳ Ｐゴシック" charset="0"/>
                <a:cs typeface="ＭＳ Ｐゴシック" charset="0"/>
              </a:rPr>
              <a:t> </a:t>
            </a:r>
            <a:r>
              <a:rPr lang="en-US" sz="900" dirty="0" smtClean="0">
                <a:latin typeface="Arial" charset="0"/>
                <a:ea typeface="ＭＳ Ｐゴシック" charset="0"/>
                <a:cs typeface="ＭＳ Ｐゴシック" charset="0"/>
              </a:rPr>
              <a:t> Appropriate instruction delivered to all students in the general education class by qualified personnel.</a:t>
            </a:r>
          </a:p>
          <a:p>
            <a:pPr>
              <a:spcBef>
                <a:spcPct val="0"/>
              </a:spcBef>
              <a:buFontTx/>
              <a:buChar char="•"/>
            </a:pPr>
            <a:r>
              <a:rPr lang="en-US" sz="900" dirty="0" smtClean="0">
                <a:latin typeface="Arial" charset="0"/>
                <a:ea typeface="ＭＳ Ｐゴシック" charset="0"/>
                <a:cs typeface="ＭＳ Ｐゴシック" charset="0"/>
              </a:rPr>
              <a:t>Screenings administered to all students for the purpose of establishing a baseline and identifying those students who are not making academic progress at expected rates.</a:t>
            </a:r>
          </a:p>
          <a:p>
            <a:pPr>
              <a:spcBef>
                <a:spcPct val="0"/>
              </a:spcBef>
              <a:buFontTx/>
              <a:buChar char="•"/>
            </a:pPr>
            <a:r>
              <a:rPr lang="en-US" sz="900" dirty="0" smtClean="0">
                <a:latin typeface="Arial" charset="0"/>
                <a:ea typeface="ＭＳ Ｐゴシック" charset="0"/>
                <a:cs typeface="ＭＳ Ｐゴシック" charset="0"/>
              </a:rPr>
              <a:t>Instruction matched to student need with increasingly intensive levels of targeted intervention and instruction for students who do not make satisfactory progress in their levels of performance and/or in their rate of learning.</a:t>
            </a:r>
          </a:p>
          <a:p>
            <a:pPr>
              <a:spcBef>
                <a:spcPct val="0"/>
              </a:spcBef>
              <a:buFontTx/>
              <a:buChar char="•"/>
            </a:pPr>
            <a:r>
              <a:rPr lang="en-US" sz="900" dirty="0" smtClean="0">
                <a:latin typeface="Arial" charset="0"/>
                <a:ea typeface="ＭＳ Ｐゴシック" charset="0"/>
                <a:cs typeface="ＭＳ Ｐゴシック" charset="0"/>
              </a:rPr>
              <a:t>Repeated assessments of student achievement which should include curriculum based measures.</a:t>
            </a:r>
          </a:p>
          <a:p>
            <a:pPr>
              <a:spcBef>
                <a:spcPct val="0"/>
              </a:spcBef>
              <a:buFontTx/>
              <a:buChar char="•"/>
            </a:pPr>
            <a:r>
              <a:rPr lang="en-US" sz="900" dirty="0" smtClean="0">
                <a:latin typeface="Arial" charset="0"/>
                <a:ea typeface="ＭＳ Ｐゴシック" charset="0"/>
                <a:cs typeface="ＭＳ Ｐゴシック" charset="0"/>
              </a:rPr>
              <a:t>Written notification to the parents regarding the nature and scope of interventions.</a:t>
            </a:r>
          </a:p>
          <a:p>
            <a:pPr>
              <a:spcBef>
                <a:spcPct val="0"/>
              </a:spcBef>
            </a:pPr>
            <a:endParaRPr lang="en-US" dirty="0" smtClean="0">
              <a:latin typeface="Arial"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DBDC92-354D-43B9-93A9-4F1E8214DD3E}" type="slidenum">
              <a:rPr lang="en-US" smtClean="0">
                <a:latin typeface="Arial" pitchFamily="34" charset="0"/>
              </a:rPr>
              <a:pPr fontAlgn="base">
                <a:spcBef>
                  <a:spcPct val="0"/>
                </a:spcBef>
                <a:spcAft>
                  <a:spcPct val="0"/>
                </a:spcAft>
              </a:pPr>
              <a:t>21</a:t>
            </a:fld>
            <a:endParaRPr lang="en-US" smtClean="0">
              <a:latin typeface="Arial" pitchFamily="34" charset="0"/>
            </a:endParaRPr>
          </a:p>
        </p:txBody>
      </p:sp>
      <p:sp>
        <p:nvSpPr>
          <p:cNvPr id="66563" name="Rectangle 2"/>
          <p:cNvSpPr>
            <a:spLocks noGrp="1" noRot="1" noChangeAspect="1" noChangeArrowheads="1" noTextEdit="1"/>
          </p:cNvSpPr>
          <p:nvPr>
            <p:ph type="sldImg"/>
          </p:nvPr>
        </p:nvSpPr>
        <p:spPr bwMode="auto">
          <a:xfrm>
            <a:off x="1827213" y="301625"/>
            <a:ext cx="2611437" cy="1960563"/>
          </a:xfrm>
          <a:noFill/>
          <a:ln>
            <a:solidFill>
              <a:srgbClr val="000000"/>
            </a:solidFill>
            <a:miter lim="800000"/>
            <a:headEnd/>
            <a:tailEnd/>
          </a:ln>
        </p:spPr>
      </p:sp>
      <p:sp>
        <p:nvSpPr>
          <p:cNvPr id="66564" name="Rectangle 3"/>
          <p:cNvSpPr>
            <a:spLocks noGrp="1" noChangeArrowheads="1"/>
          </p:cNvSpPr>
          <p:nvPr>
            <p:ph type="body" idx="1"/>
          </p:nvPr>
        </p:nvSpPr>
        <p:spPr bwMode="auto">
          <a:xfrm>
            <a:off x="522288" y="2413001"/>
            <a:ext cx="5962650" cy="5680075"/>
          </a:xfrm>
          <a:noFill/>
        </p:spPr>
        <p:txBody>
          <a:bodyPr wrap="square" numCol="1" anchor="t" anchorCtr="0" compatLnSpc="1">
            <a:prstTxWarp prst="textNoShape">
              <a:avLst/>
            </a:prstTxWarp>
          </a:bodyPr>
          <a:lstStyle/>
          <a:p>
            <a:endParaRPr lang="en-US" sz="1400" smtClean="0">
              <a:latin typeface="Arial" pitchFamily="34" charset="0"/>
            </a:endParaRPr>
          </a:p>
        </p:txBody>
      </p:sp>
      <p:sp>
        <p:nvSpPr>
          <p:cNvPr id="66565"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BA42BCBF-B92A-492B-87BE-2F1193056CB1}" type="datetime1">
              <a:rPr lang="en-US" smtClean="0">
                <a:latin typeface="Arial" pitchFamily="34" charset="0"/>
              </a:rPr>
              <a:pPr fontAlgn="base">
                <a:spcBef>
                  <a:spcPct val="0"/>
                </a:spcBef>
                <a:spcAft>
                  <a:spcPct val="0"/>
                </a:spcAft>
              </a:pPr>
              <a:t>4/23/2012</a:t>
            </a:fld>
            <a:endParaRPr lang="en-US" smtClean="0">
              <a:latin typeface="Arial" pitchFamily="34" charset="0"/>
            </a:endParaRPr>
          </a:p>
        </p:txBody>
      </p:sp>
      <p:sp>
        <p:nvSpPr>
          <p:cNvPr id="114694" name="Footer Placeholder 5"/>
          <p:cNvSpPr>
            <a:spLocks noGrp="1"/>
          </p:cNvSpPr>
          <p:nvPr>
            <p:ph type="ftr" sz="quarter" idx="4"/>
          </p:nvPr>
        </p:nvSpPr>
        <p:spPr/>
        <p:txBody>
          <a:bodyPr/>
          <a:lstStyle/>
          <a:p>
            <a:pPr>
              <a:defRPr/>
            </a:pPr>
            <a:r>
              <a:rPr lang="en-US"/>
              <a:t>Developing a Quality IEP - notes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kgomes@wswheboces.org     2/2008</a:t>
            </a:r>
          </a:p>
        </p:txBody>
      </p:sp>
      <p:sp>
        <p:nvSpPr>
          <p:cNvPr id="1945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AF4A74-E90F-4600-B09D-CF14182F5C04}" type="slidenum">
              <a:rPr lang="en-US" smtClean="0"/>
              <a:pPr fontAlgn="base">
                <a:spcBef>
                  <a:spcPct val="0"/>
                </a:spcBef>
                <a:spcAft>
                  <a:spcPct val="0"/>
                </a:spcAft>
                <a:defRPr/>
              </a:pPr>
              <a:t>7</a:t>
            </a:fld>
            <a:endParaRPr lang="en-US" smtClean="0"/>
          </a:p>
        </p:txBody>
      </p:sp>
      <p:sp>
        <p:nvSpPr>
          <p:cNvPr id="6861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IEP is a strategic planning document that should be far reaching in its impact.  An IEP identifies a student’s unique </a:t>
            </a:r>
            <a:r>
              <a:rPr lang="en-US" dirty="0" smtClean="0"/>
              <a:t>needs </a:t>
            </a:r>
            <a:r>
              <a:rPr lang="en-US" dirty="0" smtClean="0"/>
              <a:t>and how a school will strategically address those needs. Can also discuss the IEP/SESIS training at this point.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Schools are being asked to focus on these important considerations and make necessary adjustments to recommendations and programs.</a:t>
            </a:r>
          </a:p>
        </p:txBody>
      </p:sp>
      <p:sp>
        <p:nvSpPr>
          <p:cNvPr id="53252" name="Slide Number Placeholder 3"/>
          <p:cNvSpPr>
            <a:spLocks noGrp="1"/>
          </p:cNvSpPr>
          <p:nvPr>
            <p:ph type="sldNum" sz="quarter" idx="5"/>
          </p:nvPr>
        </p:nvSpPr>
        <p:spPr bwMode="auto">
          <a:noFill/>
          <a:ln>
            <a:miter lim="800000"/>
            <a:headEnd/>
            <a:tailEnd/>
          </a:ln>
        </p:spPr>
        <p:txBody>
          <a:bodyPr/>
          <a:lstStyle/>
          <a:p>
            <a:fld id="{39D8434E-0CBB-413B-A2E9-B83A2D57C3A9}" type="slidenum">
              <a:rPr lang="en-US"/>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F25052C2-C4B6-4C58-8C1E-F14982CA53ED}" type="slidenum">
              <a:rPr lang="en-US"/>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the current NYC continuum as we have had over the years. Let’s look at the movement from MRE to LRE. In the past single recommendations were made, but now we want to review it and use the full continuum to offer students individualized plans.</a:t>
            </a:r>
          </a:p>
        </p:txBody>
      </p:sp>
      <p:sp>
        <p:nvSpPr>
          <p:cNvPr id="55300" name="Slide Number Placeholder 3"/>
          <p:cNvSpPr>
            <a:spLocks noGrp="1"/>
          </p:cNvSpPr>
          <p:nvPr>
            <p:ph type="sldNum" sz="quarter" idx="5"/>
          </p:nvPr>
        </p:nvSpPr>
        <p:spPr bwMode="auto">
          <a:noFill/>
          <a:ln>
            <a:miter lim="800000"/>
            <a:headEnd/>
            <a:tailEnd/>
          </a:ln>
        </p:spPr>
        <p:txBody>
          <a:bodyPr/>
          <a:lstStyle/>
          <a:p>
            <a:fld id="{D74F8C42-1469-41A1-AEBE-53D140E28754}" type="slidenum">
              <a:rPr lang="en-US"/>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First, it is suggested that the principal forms a team so that all personnel are using the same Phase One common language when speaking with parents.</a:t>
            </a:r>
          </a:p>
        </p:txBody>
      </p:sp>
      <p:sp>
        <p:nvSpPr>
          <p:cNvPr id="57348" name="Slide Number Placeholder 3"/>
          <p:cNvSpPr>
            <a:spLocks noGrp="1"/>
          </p:cNvSpPr>
          <p:nvPr>
            <p:ph type="sldNum" sz="quarter" idx="5"/>
          </p:nvPr>
        </p:nvSpPr>
        <p:spPr bwMode="auto">
          <a:noFill/>
          <a:ln>
            <a:miter lim="800000"/>
            <a:headEnd/>
            <a:tailEnd/>
          </a:ln>
        </p:spPr>
        <p:txBody>
          <a:bodyPr/>
          <a:lstStyle/>
          <a:p>
            <a:fld id="{214E01C3-4A6F-4B0F-85EB-5B9AF2D7A3D6}" type="slidenum">
              <a:rPr lang="en-US"/>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EFB84A4A-A63D-4104-B3B3-2552E41229DE}" type="slidenum">
              <a:rPr lang="en-US"/>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ln>
            <a:miter lim="800000"/>
            <a:headEnd/>
            <a:tailEnd/>
          </a:ln>
        </p:spPr>
        <p:txBody>
          <a:bodyPr/>
          <a:lstStyle/>
          <a:p>
            <a:fld id="{3092B481-3F7F-4DFB-A514-DFDBC4B813FB}" type="slidenum">
              <a:rPr lang="en-US"/>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Let’s look at some scenarios</a:t>
            </a:r>
          </a:p>
        </p:txBody>
      </p:sp>
      <p:sp>
        <p:nvSpPr>
          <p:cNvPr id="60420" name="Slide Number Placeholder 3"/>
          <p:cNvSpPr>
            <a:spLocks noGrp="1"/>
          </p:cNvSpPr>
          <p:nvPr>
            <p:ph type="sldNum" sz="quarter" idx="5"/>
          </p:nvPr>
        </p:nvSpPr>
        <p:spPr bwMode="auto">
          <a:noFill/>
          <a:ln>
            <a:miter lim="800000"/>
            <a:headEnd/>
            <a:tailEnd/>
          </a:ln>
        </p:spPr>
        <p:txBody>
          <a:bodyPr/>
          <a:lstStyle/>
          <a:p>
            <a:fld id="{73F999B7-DF99-47A2-AF55-24F34DDB3406}" type="slidenum">
              <a:rPr lang="en-US"/>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a:off x="7467600" y="0"/>
            <a:ext cx="1676400" cy="525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userDrawn="1"/>
        </p:nvSpPr>
        <p:spPr>
          <a:xfrm>
            <a:off x="0" y="5410200"/>
            <a:ext cx="7315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userDrawn="1"/>
        </p:nvSpPr>
        <p:spPr>
          <a:xfrm>
            <a:off x="7467600" y="5410200"/>
            <a:ext cx="1676400" cy="14478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2"/>
          <p:cNvPicPr>
            <a:picLocks noChangeAspect="1" noChangeArrowheads="1"/>
          </p:cNvPicPr>
          <p:nvPr userDrawn="1"/>
        </p:nvPicPr>
        <p:blipFill>
          <a:blip r:embed="rId2" cstate="print"/>
          <a:srcRect/>
          <a:stretch>
            <a:fillRect/>
          </a:stretch>
        </p:blipFill>
        <p:spPr bwMode="auto">
          <a:xfrm>
            <a:off x="-381000" y="609600"/>
            <a:ext cx="7681913" cy="4214813"/>
          </a:xfrm>
          <a:prstGeom prst="rect">
            <a:avLst/>
          </a:prstGeom>
          <a:noFill/>
          <a:ln w="9525">
            <a:noFill/>
            <a:miter lim="800000"/>
            <a:headEnd/>
            <a:tailEnd/>
          </a:ln>
        </p:spPr>
      </p:pic>
      <p:sp>
        <p:nvSpPr>
          <p:cNvPr id="3" name="Subtitle 2"/>
          <p:cNvSpPr>
            <a:spLocks noGrp="1"/>
          </p:cNvSpPr>
          <p:nvPr>
            <p:ph type="subTitle" idx="1"/>
          </p:nvPr>
        </p:nvSpPr>
        <p:spPr>
          <a:xfrm rot="16200000">
            <a:off x="5394960" y="1828800"/>
            <a:ext cx="5257800" cy="1600200"/>
          </a:xfrm>
        </p:spPr>
        <p:txBody>
          <a:bodyPr>
            <a:noAutofit/>
          </a:bodyPr>
          <a:lstStyle>
            <a:lvl1pPr marL="0" indent="0" algn="ctr">
              <a:buNone/>
              <a:defRPr sz="4800" b="1" spc="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4" name="Title 13"/>
          <p:cNvSpPr>
            <a:spLocks noGrp="1"/>
          </p:cNvSpPr>
          <p:nvPr>
            <p:ph type="title"/>
          </p:nvPr>
        </p:nvSpPr>
        <p:spPr>
          <a:xfrm>
            <a:off x="0" y="5181600"/>
            <a:ext cx="7315200" cy="914400"/>
          </a:xfrm>
        </p:spPr>
        <p:txBody>
          <a:bodyPr anchor="t"/>
          <a:lstStyle>
            <a:lvl1pPr>
              <a:defRPr b="1" spc="600"/>
            </a:lvl1pPr>
          </a:lstStyle>
          <a:p>
            <a:r>
              <a:rPr lang="en-US" smtClean="0"/>
              <a:t>Click to edit Master title style</a:t>
            </a:r>
            <a:endParaRPr lang="en-US" dirty="0"/>
          </a:p>
        </p:txBody>
      </p:sp>
      <p:sp>
        <p:nvSpPr>
          <p:cNvPr id="8" name="Date Placeholder 10"/>
          <p:cNvSpPr>
            <a:spLocks noGrp="1"/>
          </p:cNvSpPr>
          <p:nvPr>
            <p:ph type="dt" sz="half" idx="10"/>
          </p:nvPr>
        </p:nvSpPr>
        <p:spPr/>
        <p:txBody>
          <a:bodyPr/>
          <a:lstStyle>
            <a:lvl1pPr>
              <a:defRPr/>
            </a:lvl1pPr>
          </a:lstStyle>
          <a:p>
            <a:pPr>
              <a:defRPr/>
            </a:pPr>
            <a:r>
              <a:rPr lang="en-US"/>
              <a:t>6/25/2009</a:t>
            </a:r>
          </a:p>
        </p:txBody>
      </p:sp>
      <p:sp>
        <p:nvSpPr>
          <p:cNvPr id="9" name="Slide Number Placeholder 11"/>
          <p:cNvSpPr>
            <a:spLocks noGrp="1"/>
          </p:cNvSpPr>
          <p:nvPr>
            <p:ph type="sldNum" sz="quarter" idx="11"/>
          </p:nvPr>
        </p:nvSpPr>
        <p:spPr/>
        <p:txBody>
          <a:bodyPr/>
          <a:lstStyle>
            <a:lvl1pPr>
              <a:defRPr/>
            </a:lvl1pPr>
          </a:lstStyle>
          <a:p>
            <a:pPr>
              <a:defRPr/>
            </a:pPr>
            <a:fld id="{AD7C3011-8D49-416E-9105-0DAE0F5C7CDC}" type="slidenum">
              <a:rPr lang="en-US"/>
              <a:pPr>
                <a:defRPr/>
              </a:pPr>
              <a:t>‹#›</a:t>
            </a:fld>
            <a:endParaRPr lang="en-US"/>
          </a:p>
        </p:txBody>
      </p:sp>
      <p:sp>
        <p:nvSpPr>
          <p:cNvPr id="10" name="Footer Placeholder 12"/>
          <p:cNvSpPr>
            <a:spLocks noGrp="1"/>
          </p:cNvSpPr>
          <p:nvPr>
            <p:ph type="ftr" sz="quarter" idx="12"/>
          </p:nvPr>
        </p:nvSpPr>
        <p:spPr/>
        <p:txBody>
          <a:bodyPr/>
          <a:lstStyle>
            <a:lvl1pPr>
              <a:defRPr/>
            </a:lvl1pPr>
          </a:lstStyle>
          <a:p>
            <a:pPr>
              <a:defRPr/>
            </a:pPr>
            <a:endParaRPr lang="en-US"/>
          </a:p>
        </p:txBody>
      </p:sp>
    </p:spTree>
  </p:cSld>
  <p:clrMapOvr>
    <a:masterClrMapping/>
  </p:clrMapOvr>
  <p:transition>
    <p:fade/>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2973DB-779B-45D2-9193-A5F48BB05519}" type="datetimeFigureOut">
              <a:rPr lang="en-US"/>
              <a:pPr>
                <a:defRPr/>
              </a:pPr>
              <a:t>4/23/2012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F819453-A3F6-4926-B560-1901D3FE8D46}" type="slidenum">
              <a:rPr lang="en-US"/>
              <a:pPr>
                <a:defRPr/>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1F4E4C-04EA-4E5B-8062-BA23E173C0FB}" type="datetimeFigureOut">
              <a:rPr lang="en-US"/>
              <a:pPr>
                <a:defRPr/>
              </a:pPr>
              <a:t>4/23/2012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B600928-DB78-4C18-8EBC-9B98DF35E263}" type="slidenum">
              <a:rPr lang="en-US"/>
              <a:pPr>
                <a:defRPr/>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3E427BD-9C3E-4148-9EA5-EB1A944D64DC}" type="datetimeFigureOut">
              <a:rPr lang="en-US"/>
              <a:pPr>
                <a:defRPr/>
              </a:pPr>
              <a:t>4/23/2012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8E09B32-EC13-4DAB-BC96-DB07AD41B5A2}" type="slidenum">
              <a:rPr lang="en-US"/>
              <a:pPr>
                <a:defRPr/>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2E6C8DE-F86B-4F45-BFAA-D768FA3E38BC}" type="datetimeFigureOut">
              <a:rPr lang="en-US"/>
              <a:pPr>
                <a:defRPr/>
              </a:pPr>
              <a:t>4/23/2012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BBA3AAE-3BA1-46E1-BF07-401004BC6BA7}" type="slidenum">
              <a:rPr lang="en-US"/>
              <a:pPr>
                <a:defRPr/>
              </a:pPr>
              <a:t>‹#›</a:t>
            </a:fld>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4FDB9D2-1044-496E-A173-6CF9E41AE182}" type="datetimeFigureOut">
              <a:rPr lang="en-US"/>
              <a:pPr>
                <a:defRPr/>
              </a:pPr>
              <a:t>4/23/2012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D2C6B3-ED74-4DBF-902F-6883150E51F0}" type="slidenum">
              <a:rPr lang="en-US"/>
              <a:pPr>
                <a:defRPr/>
              </a:pPr>
              <a:t>‹#›</a:t>
            </a:fld>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p:txBody>
          <a:bodyPr/>
          <a:lstStyle>
            <a:lvl1pPr>
              <a:defRPr/>
            </a:lvl1pPr>
          </a:lstStyle>
          <a:p>
            <a:pPr>
              <a:defRPr/>
            </a:pPr>
            <a:fld id="{E34D05CC-25F9-4E40-88AA-D42A5359CD23}" type="slidenum">
              <a:rPr lang="en-US"/>
              <a:pPr>
                <a:defRPr/>
              </a:pPr>
              <a:t>‹#›</a:t>
            </a:fld>
            <a:endParaRPr lang="en-U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D6F1A302-F7AC-41D5-87FE-62CF07075B3F}" type="slidenum">
              <a:rPr lang="en-US"/>
              <a:pPr>
                <a:defRPr/>
              </a:pPr>
              <a:t>‹#›</a:t>
            </a:fld>
            <a:endParaRPr lang="en-US" sz="140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7437438" y="152400"/>
            <a:ext cx="1706562" cy="1295400"/>
          </a:xfrm>
          <a:prstGeom prst="rect">
            <a:avLst/>
          </a:prstGeom>
          <a:noFill/>
          <a:ln w="9525">
            <a:noFill/>
            <a:miter lim="800000"/>
            <a:headEnd/>
            <a:tailEnd/>
          </a:ln>
        </p:spPr>
      </p:pic>
      <p:sp>
        <p:nvSpPr>
          <p:cNvPr id="2" name="Title 1"/>
          <p:cNvSpPr>
            <a:spLocks noGrp="1"/>
          </p:cNvSpPr>
          <p:nvPr>
            <p:ph type="title"/>
          </p:nvPr>
        </p:nvSpPr>
        <p:spPr>
          <a:xfrm>
            <a:off x="457200" y="152400"/>
            <a:ext cx="6400800" cy="1143000"/>
          </a:xfrm>
        </p:spPr>
        <p:txBody>
          <a:bodyPr>
            <a:noAutofit/>
          </a:bodyPr>
          <a:lstStyle>
            <a:lvl1pPr>
              <a:defRPr sz="4800"/>
            </a:lvl1pPr>
          </a:lstStyle>
          <a:p>
            <a:r>
              <a:rPr lang="en-US" smtClean="0"/>
              <a:t>Click to edit Master title style</a:t>
            </a:r>
            <a:endParaRPr lang="en-US" dirty="0"/>
          </a:p>
        </p:txBody>
      </p:sp>
      <p:sp>
        <p:nvSpPr>
          <p:cNvPr id="8" name="Date Placeholder 3"/>
          <p:cNvSpPr>
            <a:spLocks noGrp="1"/>
          </p:cNvSpPr>
          <p:nvPr>
            <p:ph type="dt" sz="half" idx="10"/>
          </p:nvPr>
        </p:nvSpPr>
        <p:spPr/>
        <p:txBody>
          <a:bodyPr/>
          <a:lstStyle>
            <a:lvl1pPr>
              <a:defRPr/>
            </a:lvl1pPr>
          </a:lstStyle>
          <a:p>
            <a:pPr>
              <a:defRPr/>
            </a:pPr>
            <a:fld id="{3A80B658-6A60-4AA5-9218-3C380F0A67F0}" type="datetimeFigureOut">
              <a:rPr lang="en-US"/>
              <a:pPr>
                <a:defRPr/>
              </a:pPr>
              <a:t>4/23/2012</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0437AF28-D18D-4F6B-A0A5-5019F7FC48E7}" type="slidenum">
              <a:rPr lang="en-US"/>
              <a:pPr>
                <a:defRPr/>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A2ABB9-8282-4C64-997B-98D25B43C7C4}" type="datetimeFigureOut">
              <a:rPr lang="en-US"/>
              <a:pPr>
                <a:defRPr/>
              </a:pPr>
              <a:t>4/23/2012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795AC0-34A8-47D4-A7B9-5A27081A8607}"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D722496-C49C-4B97-893B-9B10BA23BC5C}" type="datetimeFigureOut">
              <a:rPr lang="en-US"/>
              <a:pPr>
                <a:defRPr/>
              </a:pPr>
              <a:t>4/23/2012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50DF09-6F60-4AE8-975D-0DE9175DCED0}"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cstate="print"/>
          <a:srcRect/>
          <a:stretch>
            <a:fillRect/>
          </a:stretch>
        </p:blipFill>
        <p:spPr bwMode="auto">
          <a:xfrm>
            <a:off x="7437438" y="152400"/>
            <a:ext cx="1706562" cy="1295400"/>
          </a:xfrm>
          <a:prstGeom prst="rect">
            <a:avLst/>
          </a:prstGeom>
          <a:noFill/>
          <a:ln w="9525">
            <a:noFill/>
            <a:miter lim="800000"/>
            <a:headEnd/>
            <a:tailEnd/>
          </a:ln>
        </p:spPr>
      </p:pic>
      <p:sp>
        <p:nvSpPr>
          <p:cNvPr id="26" name="Title 25"/>
          <p:cNvSpPr>
            <a:spLocks noGrp="1"/>
          </p:cNvSpPr>
          <p:nvPr>
            <p:ph type="title"/>
          </p:nvPr>
        </p:nvSpPr>
        <p:spPr>
          <a:xfrm>
            <a:off x="457200" y="152400"/>
            <a:ext cx="6400800" cy="1143000"/>
          </a:xfrm>
        </p:spPr>
        <p:txBody>
          <a:bodyPr>
            <a:noAutofit/>
          </a:bodyPr>
          <a:lstStyle>
            <a:lvl1pPr>
              <a:defRPr sz="4800"/>
            </a:lvl1pPr>
          </a:lstStyle>
          <a:p>
            <a:r>
              <a:rPr lang="en-US" smtClean="0"/>
              <a:t>Click to edit Master title style</a:t>
            </a:r>
            <a:endParaRPr lang="en-US" dirty="0"/>
          </a:p>
        </p:txBody>
      </p:sp>
      <p:sp>
        <p:nvSpPr>
          <p:cNvPr id="22" name="Text Placeholder 6"/>
          <p:cNvSpPr>
            <a:spLocks noGrp="1"/>
          </p:cNvSpPr>
          <p:nvPr>
            <p:ph type="body" sz="quarter" idx="13"/>
          </p:nvPr>
        </p:nvSpPr>
        <p:spPr>
          <a:xfrm>
            <a:off x="152400" y="2286000"/>
            <a:ext cx="3276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Content Placeholder 8"/>
          <p:cNvSpPr>
            <a:spLocks noGrp="1"/>
          </p:cNvSpPr>
          <p:nvPr>
            <p:ph sz="quarter" idx="14"/>
          </p:nvPr>
        </p:nvSpPr>
        <p:spPr>
          <a:xfrm>
            <a:off x="3657600" y="22860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5" name="Text Placeholder 28"/>
          <p:cNvSpPr>
            <a:spLocks noGrp="1"/>
          </p:cNvSpPr>
          <p:nvPr>
            <p:ph type="body" sz="quarter" idx="15"/>
          </p:nvPr>
        </p:nvSpPr>
        <p:spPr>
          <a:xfrm>
            <a:off x="152400" y="1600200"/>
            <a:ext cx="3657600" cy="762000"/>
          </a:xfrm>
        </p:spPr>
        <p:txBody>
          <a:bodyPr>
            <a:noAutofit/>
          </a:bodyPr>
          <a:lstStyle>
            <a:lvl1pPr>
              <a:buNone/>
              <a:defRPr sz="4000"/>
            </a:lvl1pPr>
            <a:lvl2pPr>
              <a:buNone/>
              <a:defRPr/>
            </a:lvl2pPr>
            <a:lvl3pPr>
              <a:buNone/>
              <a:defRPr/>
            </a:lvl3pPr>
            <a:lvl4pPr>
              <a:buNone/>
              <a:defRPr/>
            </a:lvl4pPr>
            <a:lvl5pPr>
              <a:buNone/>
              <a:defRPr/>
            </a:lvl5pPr>
          </a:lstStyle>
          <a:p>
            <a:pPr lvl="0"/>
            <a:r>
              <a:rPr lang="en-US" smtClean="0"/>
              <a:t>Click to edit Master text styles</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2"/>
          <p:cNvPicPr>
            <a:picLocks noChangeAspect="1" noChangeArrowheads="1"/>
          </p:cNvPicPr>
          <p:nvPr userDrawn="1"/>
        </p:nvPicPr>
        <p:blipFill>
          <a:blip r:embed="rId2" cstate="print"/>
          <a:srcRect/>
          <a:stretch>
            <a:fillRect/>
          </a:stretch>
        </p:blipFill>
        <p:spPr bwMode="auto">
          <a:xfrm>
            <a:off x="7437438" y="152400"/>
            <a:ext cx="1706562" cy="1295400"/>
          </a:xfrm>
          <a:prstGeom prst="rect">
            <a:avLst/>
          </a:prstGeom>
          <a:noFill/>
          <a:ln w="9525">
            <a:noFill/>
            <a:miter lim="800000"/>
            <a:headEnd/>
            <a:tailEnd/>
          </a:ln>
        </p:spPr>
      </p:pic>
      <p:sp>
        <p:nvSpPr>
          <p:cNvPr id="9" name="Content Placeholder 8"/>
          <p:cNvSpPr>
            <a:spLocks noGrp="1"/>
          </p:cNvSpPr>
          <p:nvPr>
            <p:ph sz="quarter" idx="14"/>
          </p:nvPr>
        </p:nvSpPr>
        <p:spPr>
          <a:xfrm>
            <a:off x="152400" y="22860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3"/>
          </p:nvPr>
        </p:nvSpPr>
        <p:spPr>
          <a:xfrm>
            <a:off x="4038600" y="2286000"/>
            <a:ext cx="3276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Title 25"/>
          <p:cNvSpPr>
            <a:spLocks noGrp="1"/>
          </p:cNvSpPr>
          <p:nvPr>
            <p:ph type="title"/>
          </p:nvPr>
        </p:nvSpPr>
        <p:spPr>
          <a:xfrm>
            <a:off x="457200" y="152400"/>
            <a:ext cx="6400800" cy="1143000"/>
          </a:xfrm>
        </p:spPr>
        <p:txBody>
          <a:bodyPr>
            <a:normAutofit/>
          </a:bodyPr>
          <a:lstStyle>
            <a:lvl1pPr>
              <a:defRPr sz="4800"/>
            </a:lvl1pPr>
          </a:lstStyle>
          <a:p>
            <a:r>
              <a:rPr lang="en-US" smtClean="0"/>
              <a:t>Click to edit Master title style</a:t>
            </a:r>
            <a:endParaRPr lang="en-US" dirty="0"/>
          </a:p>
        </p:txBody>
      </p:sp>
      <p:sp>
        <p:nvSpPr>
          <p:cNvPr id="29" name="Text Placeholder 28"/>
          <p:cNvSpPr>
            <a:spLocks noGrp="1"/>
          </p:cNvSpPr>
          <p:nvPr>
            <p:ph type="body" sz="quarter" idx="15"/>
          </p:nvPr>
        </p:nvSpPr>
        <p:spPr>
          <a:xfrm>
            <a:off x="152400" y="1600200"/>
            <a:ext cx="3657600" cy="762000"/>
          </a:xfrm>
        </p:spPr>
        <p:txBody>
          <a:bodyPr>
            <a:noAutofit/>
          </a:bodyPr>
          <a:lstStyle>
            <a:lvl1pPr>
              <a:buNone/>
              <a:defRPr sz="4000"/>
            </a:lvl1pPr>
            <a:lvl2pPr>
              <a:buNone/>
              <a:defRPr/>
            </a:lvl2pPr>
            <a:lvl3pPr>
              <a:buNone/>
              <a:defRPr/>
            </a:lvl3pPr>
            <a:lvl4pPr>
              <a:buNone/>
              <a:defRPr/>
            </a:lvl4pPr>
            <a:lvl5pPr>
              <a:buNone/>
              <a:defRPr/>
            </a:lvl5pPr>
          </a:lstStyle>
          <a:p>
            <a:pPr lvl="0"/>
            <a:r>
              <a:rPr lang="en-US" dirty="0" smtClean="0"/>
              <a:t>Click to edit Master text styles</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04DEBAA-34E4-4421-8BBD-2CB39A3557BE}" type="datetimeFigureOut">
              <a:rPr lang="en-US"/>
              <a:pPr>
                <a:defRPr/>
              </a:pPr>
              <a:t>4/23/2012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1036E2E-D64C-413D-BE5E-9F7884A812DC}"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7437438" y="152400"/>
            <a:ext cx="1706562" cy="1295400"/>
          </a:xfrm>
          <a:prstGeom prst="rect">
            <a:avLst/>
          </a:prstGeom>
          <a:noFill/>
          <a:ln w="9525">
            <a:noFill/>
            <a:miter lim="800000"/>
            <a:headEnd/>
            <a:tailEnd/>
          </a:ln>
        </p:spPr>
      </p:pic>
      <p:sp>
        <p:nvSpPr>
          <p:cNvPr id="2" name="Title 1"/>
          <p:cNvSpPr>
            <a:spLocks noGrp="1"/>
          </p:cNvSpPr>
          <p:nvPr>
            <p:ph type="title"/>
          </p:nvPr>
        </p:nvSpPr>
        <p:spPr>
          <a:xfrm>
            <a:off x="304800" y="152400"/>
            <a:ext cx="6705600" cy="1143000"/>
          </a:xfrm>
        </p:spPr>
        <p:txBody>
          <a:bodyPr>
            <a:noAutofit/>
          </a:bodyPr>
          <a:lstStyle>
            <a:lvl1pPr>
              <a:defRPr sz="4800"/>
            </a:lvl1pPr>
          </a:lstStyle>
          <a:p>
            <a:r>
              <a:rPr lang="en-US" smtClean="0"/>
              <a:t>Click to edit Master title style</a:t>
            </a:r>
            <a:endParaRPr lang="en-US"/>
          </a:p>
        </p:txBody>
      </p:sp>
      <p:sp>
        <p:nvSpPr>
          <p:cNvPr id="8" name="Date Placeholder 2"/>
          <p:cNvSpPr>
            <a:spLocks noGrp="1"/>
          </p:cNvSpPr>
          <p:nvPr>
            <p:ph type="dt" sz="half" idx="14"/>
          </p:nvPr>
        </p:nvSpPr>
        <p:spPr/>
        <p:txBody>
          <a:bodyPr/>
          <a:lstStyle>
            <a:lvl1pPr>
              <a:defRPr/>
            </a:lvl1pPr>
          </a:lstStyle>
          <a:p>
            <a:pPr>
              <a:defRPr/>
            </a:pPr>
            <a:fld id="{F9B7549F-1782-442B-BC17-323E84938F8A}" type="datetimeFigureOut">
              <a:rPr lang="en-US"/>
              <a:pPr>
                <a:defRPr/>
              </a:pPr>
              <a:t>4/23/2012</a:t>
            </a:fld>
            <a:endParaRPr lang="en-US"/>
          </a:p>
        </p:txBody>
      </p:sp>
      <p:sp>
        <p:nvSpPr>
          <p:cNvPr id="9" name="Footer Placeholder 3"/>
          <p:cNvSpPr>
            <a:spLocks noGrp="1"/>
          </p:cNvSpPr>
          <p:nvPr>
            <p:ph type="ftr" sz="quarter" idx="15"/>
          </p:nvPr>
        </p:nvSpPr>
        <p:spPr/>
        <p:txBody>
          <a:bodyPr/>
          <a:lstStyle>
            <a:lvl1pPr>
              <a:defRPr/>
            </a:lvl1pPr>
          </a:lstStyle>
          <a:p>
            <a:pPr>
              <a:defRPr/>
            </a:pPr>
            <a:endParaRPr lang="en-US"/>
          </a:p>
        </p:txBody>
      </p:sp>
      <p:sp>
        <p:nvSpPr>
          <p:cNvPr id="10" name="Slide Number Placeholder 4"/>
          <p:cNvSpPr>
            <a:spLocks noGrp="1"/>
          </p:cNvSpPr>
          <p:nvPr>
            <p:ph type="sldNum" sz="quarter" idx="16"/>
          </p:nvPr>
        </p:nvSpPr>
        <p:spPr/>
        <p:txBody>
          <a:bodyPr/>
          <a:lstStyle>
            <a:lvl1pPr>
              <a:defRPr/>
            </a:lvl1pPr>
          </a:lstStyle>
          <a:p>
            <a:pPr>
              <a:defRPr/>
            </a:pPr>
            <a:fld id="{30E83833-3F67-45E8-80CC-F2355AC401B7}" type="slidenum">
              <a:rPr lang="en-US"/>
              <a:pPr>
                <a:defRPr/>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B8F2B056-B42B-4680-8DC7-84DA47B31E41}" type="datetimeFigureOut">
              <a:rPr lang="en-US"/>
              <a:pPr>
                <a:defRPr/>
              </a:pPr>
              <a:t>4/23/2012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7289A394-9CA2-4431-907E-9CCE9719929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7" r:id="rId1"/>
    <p:sldLayoutId id="2147483753" r:id="rId2"/>
    <p:sldLayoutId id="2147483748" r:id="rId3"/>
    <p:sldLayoutId id="2147483746" r:id="rId4"/>
    <p:sldLayoutId id="2147483745" r:id="rId5"/>
    <p:sldLayoutId id="2147483749" r:id="rId6"/>
    <p:sldLayoutId id="2147483750" r:id="rId7"/>
    <p:sldLayoutId id="2147483744" r:id="rId8"/>
    <p:sldLayoutId id="2147483751" r:id="rId9"/>
    <p:sldLayoutId id="2147483743" r:id="rId10"/>
    <p:sldLayoutId id="2147483742" r:id="rId11"/>
    <p:sldLayoutId id="2147483741" r:id="rId12"/>
    <p:sldLayoutId id="2147483740" r:id="rId13"/>
    <p:sldLayoutId id="2147483739" r:id="rId14"/>
    <p:sldLayoutId id="2147483752" r:id="rId15"/>
  </p:sldLayoutIdLst>
  <p:transition>
    <p:fade/>
  </p:transition>
  <p:txStyles>
    <p:titleStyle>
      <a:lvl1pPr algn="ctr" rtl="0" fontAlgn="base">
        <a:spcBef>
          <a:spcPct val="0"/>
        </a:spcBef>
        <a:spcAft>
          <a:spcPct val="0"/>
        </a:spcAft>
        <a:defRPr sz="4400" kern="1200">
          <a:solidFill>
            <a:schemeClr val="tx1"/>
          </a:solidFill>
          <a:latin typeface="+mj-lt"/>
          <a:ea typeface="ヒラギノ角ゴ Pro W3" charset="-128"/>
          <a:cs typeface="ヒラギノ角ゴ Pro W3" charset="-128"/>
        </a:defRPr>
      </a:lvl1pPr>
      <a:lvl2pPr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2pPr>
      <a:lvl3pPr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3pPr>
      <a:lvl4pPr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4pPr>
      <a:lvl5pPr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5pPr>
      <a:lvl6pPr marL="457200"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6pPr>
      <a:lvl7pPr marL="914400"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7pPr>
      <a:lvl8pPr marL="1371600"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8pPr>
      <a:lvl9pPr marL="1828800" algn="ctr" rtl="0" fontAlgn="base">
        <a:spcBef>
          <a:spcPct val="0"/>
        </a:spcBef>
        <a:spcAft>
          <a:spcPct val="0"/>
        </a:spcAft>
        <a:defRPr sz="4400">
          <a:solidFill>
            <a:schemeClr val="tx1"/>
          </a:solidFill>
          <a:latin typeface="Tw Cen MT" charset="0"/>
          <a:ea typeface="ヒラギノ角ゴ Pro W3" charset="-128"/>
          <a:cs typeface="ヒラギノ角ゴ Pro W3" charset="-128"/>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50" indent="-285750" algn="l" rtl="0" fontAlgn="base">
        <a:spcBef>
          <a:spcPct val="20000"/>
        </a:spcBef>
        <a:spcAft>
          <a:spcPct val="0"/>
        </a:spcAft>
        <a:buFont typeface="Arial" charset="0"/>
        <a:buChar char="–"/>
        <a:defRPr sz="2800" kern="1200">
          <a:solidFill>
            <a:schemeClr val="tx1"/>
          </a:solidFill>
          <a:latin typeface="+mn-lt"/>
          <a:ea typeface="ヒラギノ角ゴ Pro W3" charset="-128"/>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ヒラギノ角ゴ Pro W3" charset="-128"/>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ヒラギノ角ゴ Pro W3" charset="-128"/>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rot="16200000">
            <a:off x="5600700" y="1866900"/>
            <a:ext cx="5257800" cy="1524000"/>
          </a:xfrm>
        </p:spPr>
        <p:txBody>
          <a:bodyPr rtlCol="0"/>
          <a:lstStyle/>
          <a:p>
            <a:pPr fontAlgn="auto">
              <a:spcAft>
                <a:spcPts val="0"/>
              </a:spcAft>
              <a:buFont typeface="Arial" pitchFamily="34" charset="0"/>
              <a:buNone/>
              <a:defRPr/>
            </a:pPr>
            <a:r>
              <a:rPr lang="en-US" spc="300" dirty="0" smtClean="0">
                <a:ea typeface="+mn-ea"/>
                <a:cs typeface="+mn-cs"/>
              </a:rPr>
              <a:t>As Services and </a:t>
            </a:r>
          </a:p>
          <a:p>
            <a:pPr fontAlgn="auto">
              <a:spcAft>
                <a:spcPts val="0"/>
              </a:spcAft>
              <a:buFont typeface="Arial" pitchFamily="34" charset="0"/>
              <a:buNone/>
              <a:defRPr/>
            </a:pPr>
            <a:r>
              <a:rPr lang="en-US" spc="300" dirty="0" smtClean="0">
                <a:ea typeface="+mn-ea"/>
                <a:cs typeface="+mn-cs"/>
              </a:rPr>
              <a:t>Not a Place</a:t>
            </a:r>
            <a:endParaRPr lang="en-US" spc="300" dirty="0">
              <a:ea typeface="+mn-ea"/>
              <a:cs typeface="+mn-cs"/>
            </a:endParaRPr>
          </a:p>
        </p:txBody>
      </p:sp>
      <p:sp>
        <p:nvSpPr>
          <p:cNvPr id="2" name="Title 1"/>
          <p:cNvSpPr>
            <a:spLocks noGrp="1"/>
          </p:cNvSpPr>
          <p:nvPr>
            <p:ph type="title"/>
          </p:nvPr>
        </p:nvSpPr>
        <p:spPr>
          <a:xfrm>
            <a:off x="0" y="5562600"/>
            <a:ext cx="7315200" cy="1295400"/>
          </a:xfrm>
        </p:spPr>
        <p:txBody>
          <a:bodyPr rtlCol="0">
            <a:normAutofit/>
          </a:bodyPr>
          <a:lstStyle/>
          <a:p>
            <a:pPr fontAlgn="auto">
              <a:spcAft>
                <a:spcPts val="0"/>
              </a:spcAft>
              <a:defRPr/>
            </a:pPr>
            <a:r>
              <a:rPr lang="en-US" sz="3100" dirty="0" smtClean="0">
                <a:ea typeface="+mj-ea"/>
                <a:cs typeface="+mj-cs"/>
              </a:rPr>
              <a:t>Quality IEPs + Tiered Interventions and Supports</a:t>
            </a:r>
            <a:endParaRPr lang="en-US" sz="3100" dirty="0">
              <a:ea typeface="+mj-ea"/>
              <a:cs typeface="+mj-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3200" smtClean="0">
                <a:solidFill>
                  <a:schemeClr val="tx2"/>
                </a:solidFill>
              </a:rPr>
              <a:t>Three Important Considerations</a:t>
            </a:r>
          </a:p>
        </p:txBody>
      </p:sp>
      <p:sp>
        <p:nvSpPr>
          <p:cNvPr id="9219" name="Content Placeholder 2"/>
          <p:cNvSpPr>
            <a:spLocks noGrp="1"/>
          </p:cNvSpPr>
          <p:nvPr>
            <p:ph idx="4294967295"/>
          </p:nvPr>
        </p:nvSpPr>
        <p:spPr>
          <a:xfrm>
            <a:off x="393700" y="1484784"/>
            <a:ext cx="7772400" cy="4077816"/>
          </a:xfrm>
        </p:spPr>
        <p:txBody>
          <a:bodyPr/>
          <a:lstStyle/>
          <a:p>
            <a:pPr marL="514350" indent="-514350">
              <a:buFontTx/>
              <a:buAutoNum type="arabicPeriod"/>
            </a:pPr>
            <a:r>
              <a:rPr lang="en-US" dirty="0" smtClean="0">
                <a:solidFill>
                  <a:schemeClr val="tx2"/>
                </a:solidFill>
              </a:rPr>
              <a:t>What are the student’s long term educational goals?</a:t>
            </a:r>
          </a:p>
          <a:p>
            <a:pPr marL="514350" indent="-514350">
              <a:buFontTx/>
              <a:buAutoNum type="arabicPeriod"/>
            </a:pPr>
            <a:r>
              <a:rPr lang="en-US" dirty="0" smtClean="0">
                <a:solidFill>
                  <a:schemeClr val="tx2"/>
                </a:solidFill>
              </a:rPr>
              <a:t>Does each student with disabilities have access to the general education curriculum and is she/he educated alongside general education peers as much as possible?</a:t>
            </a:r>
          </a:p>
          <a:p>
            <a:pPr marL="514350" indent="-514350">
              <a:buFontTx/>
              <a:buAutoNum type="arabicPeriod"/>
            </a:pPr>
            <a:r>
              <a:rPr lang="en-US" dirty="0" smtClean="0">
                <a:solidFill>
                  <a:schemeClr val="tx2"/>
                </a:solidFill>
              </a:rPr>
              <a:t>Does each IEP include a focused recommendation for services targeted to student achievement?</a:t>
            </a:r>
          </a:p>
          <a:p>
            <a:pPr marL="514350" indent="-514350"/>
            <a:endParaRPr lang="en-US" dirty="0" smtClean="0">
              <a:solidFill>
                <a:schemeClr val="tx2"/>
              </a:solidFill>
            </a:endParaRPr>
          </a:p>
          <a:p>
            <a:pPr marL="514350" indent="-514350"/>
            <a:endParaRPr lang="en-US" dirty="0" smtClean="0">
              <a:solidFill>
                <a:schemeClr val="tx2"/>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solidFill>
                  <a:schemeClr val="tx2"/>
                </a:solidFill>
              </a:rPr>
              <a:t>In the past….</a:t>
            </a:r>
          </a:p>
        </p:txBody>
      </p:sp>
      <p:sp>
        <p:nvSpPr>
          <p:cNvPr id="10243" name="Content Placeholder 2"/>
          <p:cNvSpPr>
            <a:spLocks noGrp="1"/>
          </p:cNvSpPr>
          <p:nvPr>
            <p:ph idx="4294967295"/>
          </p:nvPr>
        </p:nvSpPr>
        <p:spPr>
          <a:xfrm>
            <a:off x="152400" y="1600200"/>
            <a:ext cx="7162800" cy="4525963"/>
          </a:xfrm>
        </p:spPr>
        <p:txBody>
          <a:bodyPr/>
          <a:lstStyle/>
          <a:p>
            <a:endParaRPr lang="en-US" smtClean="0">
              <a:solidFill>
                <a:schemeClr val="tx2"/>
              </a:solidFill>
            </a:endParaRPr>
          </a:p>
          <a:p>
            <a:r>
              <a:rPr lang="en-US" smtClean="0">
                <a:solidFill>
                  <a:schemeClr val="tx2"/>
                </a:solidFill>
              </a:rPr>
              <a:t>We made program recommendations and if that placement was not available in the school, parents would have been sent to the Office of Student Enrollment for another placement.</a:t>
            </a:r>
          </a:p>
          <a:p>
            <a:r>
              <a:rPr lang="en-US" smtClean="0">
                <a:solidFill>
                  <a:schemeClr val="tx2"/>
                </a:solidFill>
              </a:rPr>
              <a:t>We have been accustomed to thinking of special education services as a “class” or a “place.”</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solidFill>
                  <a:schemeClr val="tx2"/>
                </a:solidFill>
              </a:rPr>
              <a:t>Now….</a:t>
            </a:r>
          </a:p>
        </p:txBody>
      </p:sp>
      <p:sp>
        <p:nvSpPr>
          <p:cNvPr id="11267" name="Content Placeholder 2"/>
          <p:cNvSpPr>
            <a:spLocks noGrp="1"/>
          </p:cNvSpPr>
          <p:nvPr>
            <p:ph idx="4294967295"/>
          </p:nvPr>
        </p:nvSpPr>
        <p:spPr>
          <a:xfrm>
            <a:off x="152400" y="1600200"/>
            <a:ext cx="7162800" cy="4525963"/>
          </a:xfrm>
        </p:spPr>
        <p:txBody>
          <a:bodyPr/>
          <a:lstStyle/>
          <a:p>
            <a:endParaRPr lang="en-US" smtClean="0">
              <a:solidFill>
                <a:schemeClr val="tx2"/>
              </a:solidFill>
            </a:endParaRPr>
          </a:p>
          <a:p>
            <a:r>
              <a:rPr lang="en-US" smtClean="0">
                <a:solidFill>
                  <a:schemeClr val="tx2"/>
                </a:solidFill>
              </a:rPr>
              <a:t>If student is zoned for a school,  the school has the flexibility to develop a personalized plan, within the law, to support student achievement and success. </a:t>
            </a:r>
          </a:p>
          <a:p>
            <a:r>
              <a:rPr lang="en-US" smtClean="0">
                <a:solidFill>
                  <a:schemeClr val="tx2"/>
                </a:solidFill>
              </a:rPr>
              <a:t>Services can be used for different parts of the school day and in combination using the full flexibility of the continuum.</a:t>
            </a:r>
          </a:p>
          <a:p>
            <a:endParaRPr lang="en-US" smtClean="0">
              <a:solidFill>
                <a:schemeClr val="tx2"/>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457200"/>
            <a:ext cx="7283152" cy="1447800"/>
          </a:xfrm>
        </p:spPr>
        <p:txBody>
          <a:bodyPr/>
          <a:lstStyle/>
          <a:p>
            <a:pPr algn="ctr"/>
            <a:r>
              <a:rPr lang="en-US" sz="3200" dirty="0" smtClean="0">
                <a:solidFill>
                  <a:schemeClr val="tx2"/>
                </a:solidFill>
              </a:rPr>
              <a:t/>
            </a:r>
            <a:br>
              <a:rPr lang="en-US" sz="3200" dirty="0" smtClean="0">
                <a:solidFill>
                  <a:schemeClr val="tx2"/>
                </a:solidFill>
              </a:rPr>
            </a:br>
            <a:r>
              <a:rPr lang="en-US" sz="3200" dirty="0" smtClean="0">
                <a:solidFill>
                  <a:schemeClr val="tx2"/>
                </a:solidFill>
              </a:rPr>
              <a:t>What </a:t>
            </a:r>
            <a:r>
              <a:rPr lang="en-US" sz="3200" dirty="0" smtClean="0">
                <a:solidFill>
                  <a:schemeClr val="tx2"/>
                </a:solidFill>
              </a:rPr>
              <a:t>does using the “Full Flexibility of </a:t>
            </a:r>
            <a:br>
              <a:rPr lang="en-US" sz="3200" dirty="0" smtClean="0">
                <a:solidFill>
                  <a:schemeClr val="tx2"/>
                </a:solidFill>
              </a:rPr>
            </a:br>
            <a:r>
              <a:rPr lang="en-US" sz="3200" dirty="0" smtClean="0">
                <a:solidFill>
                  <a:schemeClr val="tx2"/>
                </a:solidFill>
              </a:rPr>
              <a:t>    the Continuum” mean?</a:t>
            </a:r>
            <a:br>
              <a:rPr lang="en-US" sz="3200" dirty="0" smtClean="0">
                <a:solidFill>
                  <a:schemeClr val="tx2"/>
                </a:solidFill>
              </a:rPr>
            </a:br>
            <a:endParaRPr lang="en-US" sz="3200" dirty="0" smtClean="0">
              <a:solidFill>
                <a:schemeClr val="tx2"/>
              </a:solidFill>
            </a:endParaRPr>
          </a:p>
        </p:txBody>
      </p:sp>
      <p:sp>
        <p:nvSpPr>
          <p:cNvPr id="12291" name="Content Placeholder 2"/>
          <p:cNvSpPr>
            <a:spLocks noGrp="1"/>
          </p:cNvSpPr>
          <p:nvPr>
            <p:ph idx="4294967295"/>
          </p:nvPr>
        </p:nvSpPr>
        <p:spPr>
          <a:xfrm>
            <a:off x="393700" y="1905000"/>
            <a:ext cx="7772400" cy="3657600"/>
          </a:xfrm>
        </p:spPr>
        <p:txBody>
          <a:bodyPr/>
          <a:lstStyle/>
          <a:p>
            <a:endParaRPr lang="en-US" sz="2800" dirty="0" smtClean="0">
              <a:solidFill>
                <a:schemeClr val="tx2"/>
              </a:solidFill>
            </a:endParaRPr>
          </a:p>
          <a:p>
            <a:r>
              <a:rPr lang="en-US" sz="2800" dirty="0" smtClean="0">
                <a:solidFill>
                  <a:schemeClr val="tx2"/>
                </a:solidFill>
              </a:rPr>
              <a:t>A student may have multiple program recommendations.  For example, a student may receive intensive reading instruction in a self contained setting and spend the rest of the day in a general education class with, or without support services.</a:t>
            </a:r>
          </a:p>
          <a:p>
            <a:r>
              <a:rPr lang="en-US" sz="2800" dirty="0" smtClean="0">
                <a:solidFill>
                  <a:schemeClr val="tx2"/>
                </a:solidFill>
              </a:rPr>
              <a:t>Schools will be utilizing a wider array of special education service options.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l="11719" t="19792" r="11719" b="11458"/>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3700" y="457200"/>
            <a:ext cx="6914604" cy="990600"/>
          </a:xfrm>
        </p:spPr>
        <p:txBody>
          <a:bodyPr/>
          <a:lstStyle/>
          <a:p>
            <a:r>
              <a:rPr lang="en-US" sz="3200" dirty="0" smtClean="0">
                <a:solidFill>
                  <a:schemeClr val="tx2"/>
                </a:solidFill>
              </a:rPr>
              <a:t>How Do We Support a Unified Approach? </a:t>
            </a:r>
            <a:endParaRPr lang="en-US" dirty="0" smtClean="0">
              <a:solidFill>
                <a:schemeClr val="tx2"/>
              </a:solidFill>
            </a:endParaRPr>
          </a:p>
        </p:txBody>
      </p:sp>
      <p:sp>
        <p:nvSpPr>
          <p:cNvPr id="15363" name="Content Placeholder 2"/>
          <p:cNvSpPr>
            <a:spLocks noGrp="1"/>
          </p:cNvSpPr>
          <p:nvPr>
            <p:ph idx="4294967295"/>
          </p:nvPr>
        </p:nvSpPr>
        <p:spPr>
          <a:xfrm>
            <a:off x="304800" y="1447800"/>
            <a:ext cx="7772400" cy="4648200"/>
          </a:xfrm>
        </p:spPr>
        <p:txBody>
          <a:bodyPr/>
          <a:lstStyle/>
          <a:p>
            <a:endParaRPr lang="en-US" sz="3200" smtClean="0">
              <a:solidFill>
                <a:schemeClr val="tx2"/>
              </a:solidFill>
              <a:latin typeface="Calibri" charset="0"/>
            </a:endParaRPr>
          </a:p>
          <a:p>
            <a:pPr>
              <a:spcBef>
                <a:spcPct val="0"/>
              </a:spcBef>
            </a:pPr>
            <a:r>
              <a:rPr lang="en-US" sz="3200" smtClean="0">
                <a:solidFill>
                  <a:schemeClr val="tx2"/>
                </a:solidFill>
                <a:latin typeface="Calibri" charset="0"/>
              </a:rPr>
              <a:t>A parent goes into his home zoned school in September with his child and his child’s IEP. </a:t>
            </a:r>
          </a:p>
          <a:p>
            <a:pPr>
              <a:spcBef>
                <a:spcPct val="0"/>
              </a:spcBef>
            </a:pPr>
            <a:r>
              <a:rPr lang="en-US" sz="3200" smtClean="0">
                <a:solidFill>
                  <a:schemeClr val="tx2"/>
                </a:solidFill>
                <a:latin typeface="Calibri" charset="0"/>
              </a:rPr>
              <a:t>The IEP has a recommendation for a program the school does not have. </a:t>
            </a:r>
          </a:p>
          <a:p>
            <a:pPr algn="ctr"/>
            <a:r>
              <a:rPr lang="en-US" sz="3200" b="1" i="1" smtClean="0">
                <a:solidFill>
                  <a:schemeClr val="tx2"/>
                </a:solidFill>
                <a:latin typeface="Calibri" charset="0"/>
              </a:rPr>
              <a:t>What do we tell this parent?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3700" y="304800"/>
            <a:ext cx="7274644" cy="1066800"/>
          </a:xfrm>
        </p:spPr>
        <p:txBody>
          <a:bodyPr/>
          <a:lstStyle/>
          <a:p>
            <a:pPr algn="ctr"/>
            <a:r>
              <a:rPr lang="en-US" dirty="0" smtClean="0">
                <a:solidFill>
                  <a:schemeClr val="tx2"/>
                </a:solidFill>
              </a:rPr>
              <a:t>Suggestions for Welcoming </a:t>
            </a:r>
            <a:br>
              <a:rPr lang="en-US" dirty="0" smtClean="0">
                <a:solidFill>
                  <a:schemeClr val="tx2"/>
                </a:solidFill>
              </a:rPr>
            </a:br>
            <a:r>
              <a:rPr lang="en-US" dirty="0" smtClean="0">
                <a:solidFill>
                  <a:schemeClr val="tx2"/>
                </a:solidFill>
              </a:rPr>
              <a:t>Parents and Students</a:t>
            </a:r>
          </a:p>
        </p:txBody>
      </p:sp>
      <p:sp>
        <p:nvSpPr>
          <p:cNvPr id="16387" name="Content Placeholder 2"/>
          <p:cNvSpPr>
            <a:spLocks noGrp="1"/>
          </p:cNvSpPr>
          <p:nvPr>
            <p:ph idx="4294967295"/>
          </p:nvPr>
        </p:nvSpPr>
        <p:spPr>
          <a:xfrm>
            <a:off x="393700" y="1600200"/>
            <a:ext cx="7772400" cy="3962400"/>
          </a:xfrm>
        </p:spPr>
        <p:txBody>
          <a:bodyPr/>
          <a:lstStyle/>
          <a:p>
            <a:r>
              <a:rPr lang="en-US" smtClean="0">
                <a:solidFill>
                  <a:schemeClr val="tx2"/>
                </a:solidFill>
              </a:rPr>
              <a:t>Form a team whose members may include :</a:t>
            </a:r>
          </a:p>
          <a:p>
            <a:pPr>
              <a:buFontTx/>
              <a:buChar char="•"/>
            </a:pPr>
            <a:r>
              <a:rPr lang="en-US" smtClean="0">
                <a:solidFill>
                  <a:schemeClr val="tx2"/>
                </a:solidFill>
              </a:rPr>
              <a:t>An Administrator</a:t>
            </a:r>
          </a:p>
          <a:p>
            <a:pPr>
              <a:buFontTx/>
              <a:buChar char="•"/>
            </a:pPr>
            <a:r>
              <a:rPr lang="en-US" smtClean="0">
                <a:solidFill>
                  <a:schemeClr val="tx2"/>
                </a:solidFill>
              </a:rPr>
              <a:t>Special Education Teacher</a:t>
            </a:r>
          </a:p>
          <a:p>
            <a:pPr>
              <a:buFontTx/>
              <a:buChar char="•"/>
            </a:pPr>
            <a:r>
              <a:rPr lang="en-US" smtClean="0">
                <a:solidFill>
                  <a:schemeClr val="tx2"/>
                </a:solidFill>
              </a:rPr>
              <a:t>Guidance Counselor</a:t>
            </a:r>
          </a:p>
          <a:p>
            <a:pPr>
              <a:buFontTx/>
              <a:buChar char="•"/>
            </a:pPr>
            <a:r>
              <a:rPr lang="en-US" smtClean="0">
                <a:solidFill>
                  <a:schemeClr val="tx2"/>
                </a:solidFill>
              </a:rPr>
              <a:t>An IEP Team Member </a:t>
            </a:r>
          </a:p>
          <a:p>
            <a:pPr>
              <a:buFontTx/>
              <a:buChar char="•"/>
            </a:pPr>
            <a:r>
              <a:rPr lang="en-US" smtClean="0">
                <a:solidFill>
                  <a:schemeClr val="tx2"/>
                </a:solidFill>
              </a:rPr>
              <a:t>Parent Coordinator</a:t>
            </a:r>
          </a:p>
          <a:p>
            <a:pPr>
              <a:buFontTx/>
              <a:buChar char="•"/>
            </a:pPr>
            <a:r>
              <a:rPr lang="en-US" smtClean="0">
                <a:solidFill>
                  <a:schemeClr val="tx2"/>
                </a:solidFill>
              </a:rPr>
              <a:t>Pupil Accounting Secretary</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solidFill>
                  <a:schemeClr val="tx2"/>
                </a:solidFill>
              </a:rPr>
              <a:t>Be ready to discuss…..</a:t>
            </a:r>
          </a:p>
        </p:txBody>
      </p:sp>
      <p:sp>
        <p:nvSpPr>
          <p:cNvPr id="17411" name="Content Placeholder 2"/>
          <p:cNvSpPr>
            <a:spLocks noGrp="1"/>
          </p:cNvSpPr>
          <p:nvPr>
            <p:ph idx="4294967295"/>
          </p:nvPr>
        </p:nvSpPr>
        <p:spPr>
          <a:xfrm>
            <a:off x="393700" y="1447800"/>
            <a:ext cx="7772400" cy="4429472"/>
          </a:xfrm>
        </p:spPr>
        <p:txBody>
          <a:bodyPr/>
          <a:lstStyle/>
          <a:p>
            <a:r>
              <a:rPr lang="en-US" sz="2400" dirty="0" smtClean="0">
                <a:solidFill>
                  <a:schemeClr val="tx2"/>
                </a:solidFill>
              </a:rPr>
              <a:t>“Our school is taking part in the first phase of an initiative which emphasizes student achievement, student success, and personalized support. In the past, we have thought of special education services as a “class” or “place” where students spend the school day, like Integrated Co- Teaching (ICT), Self-Contained, or Special Class (SC). Your child’s IEP may state he is recommended for a self contained class and here at </a:t>
            </a:r>
            <a:r>
              <a:rPr lang="en-US" sz="2400" dirty="0" smtClean="0">
                <a:solidFill>
                  <a:schemeClr val="tx2"/>
                </a:solidFill>
              </a:rPr>
              <a:t>PS/MS/HS 555 </a:t>
            </a:r>
            <a:r>
              <a:rPr lang="en-US" sz="2400" dirty="0" smtClean="0">
                <a:solidFill>
                  <a:schemeClr val="tx2"/>
                </a:solidFill>
              </a:rPr>
              <a:t>we are servicing our children in a different manner.  We will review your child’s IEP and see how we can best meet the needs of your child. If it is necessary to modify your child’s IEP in any way, we will invite you to attend an IEP meeting.” </a:t>
            </a:r>
          </a:p>
          <a:p>
            <a:endParaRPr lang="en-US" sz="2400" dirty="0" smtClean="0">
              <a:solidFill>
                <a:schemeClr val="tx2"/>
              </a:solidFill>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3700" y="381000"/>
            <a:ext cx="7772400" cy="1219200"/>
          </a:xfrm>
        </p:spPr>
        <p:txBody>
          <a:bodyPr/>
          <a:lstStyle/>
          <a:p>
            <a:r>
              <a:rPr lang="en-US" sz="4000" i="1" smtClean="0">
                <a:solidFill>
                  <a:schemeClr val="tx2"/>
                </a:solidFill>
              </a:rPr>
              <a:t>STRESS THAT…..</a:t>
            </a:r>
          </a:p>
        </p:txBody>
      </p:sp>
      <p:sp>
        <p:nvSpPr>
          <p:cNvPr id="18435" name="Content Placeholder 2"/>
          <p:cNvSpPr>
            <a:spLocks noGrp="1"/>
          </p:cNvSpPr>
          <p:nvPr>
            <p:ph idx="4294967295"/>
          </p:nvPr>
        </p:nvSpPr>
        <p:spPr>
          <a:xfrm>
            <a:off x="393700" y="1196752"/>
            <a:ext cx="7772400" cy="4608512"/>
          </a:xfrm>
        </p:spPr>
        <p:txBody>
          <a:bodyPr/>
          <a:lstStyle/>
          <a:p>
            <a:endParaRPr lang="en-US" sz="2400" dirty="0" smtClean="0">
              <a:solidFill>
                <a:schemeClr val="tx2"/>
              </a:solidFill>
            </a:endParaRPr>
          </a:p>
          <a:p>
            <a:pPr>
              <a:buNone/>
            </a:pPr>
            <a:r>
              <a:rPr lang="en-US" sz="2400" dirty="0" smtClean="0">
                <a:solidFill>
                  <a:schemeClr val="tx2"/>
                </a:solidFill>
              </a:rPr>
              <a:t>The child will continue to receive high quality instruction</a:t>
            </a:r>
          </a:p>
          <a:p>
            <a:pPr>
              <a:spcBef>
                <a:spcPct val="0"/>
              </a:spcBef>
              <a:buNone/>
            </a:pPr>
            <a:r>
              <a:rPr lang="en-US" sz="2400" dirty="0" smtClean="0">
                <a:solidFill>
                  <a:schemeClr val="tx2"/>
                </a:solidFill>
              </a:rPr>
              <a:t>based on his/her individualized academic and behavioral</a:t>
            </a:r>
          </a:p>
          <a:p>
            <a:pPr>
              <a:spcBef>
                <a:spcPct val="0"/>
              </a:spcBef>
              <a:buNone/>
            </a:pPr>
            <a:r>
              <a:rPr lang="en-US" sz="2400" dirty="0" smtClean="0">
                <a:solidFill>
                  <a:schemeClr val="tx2"/>
                </a:solidFill>
              </a:rPr>
              <a:t>needs. This is called “flexible scheduling” and is meant to</a:t>
            </a:r>
          </a:p>
          <a:p>
            <a:pPr>
              <a:spcBef>
                <a:spcPct val="0"/>
              </a:spcBef>
              <a:buNone/>
            </a:pPr>
            <a:r>
              <a:rPr lang="en-US" sz="2400" dirty="0" smtClean="0">
                <a:solidFill>
                  <a:schemeClr val="tx2"/>
                </a:solidFill>
              </a:rPr>
              <a:t>give the child the services he needs according to his</a:t>
            </a:r>
          </a:p>
          <a:p>
            <a:pPr>
              <a:spcBef>
                <a:spcPct val="0"/>
              </a:spcBef>
              <a:buNone/>
            </a:pPr>
            <a:r>
              <a:rPr lang="en-US" sz="2400" dirty="0" smtClean="0">
                <a:solidFill>
                  <a:schemeClr val="tx2"/>
                </a:solidFill>
              </a:rPr>
              <a:t>individual needs. All services the child has been</a:t>
            </a:r>
          </a:p>
          <a:p>
            <a:pPr>
              <a:spcBef>
                <a:spcPct val="0"/>
              </a:spcBef>
              <a:buNone/>
            </a:pPr>
            <a:r>
              <a:rPr lang="en-US" sz="2400" dirty="0" smtClean="0">
                <a:solidFill>
                  <a:schemeClr val="tx2"/>
                </a:solidFill>
              </a:rPr>
              <a:t>recommended for will remain the same unless the parent is</a:t>
            </a:r>
          </a:p>
          <a:p>
            <a:pPr>
              <a:spcBef>
                <a:spcPct val="0"/>
              </a:spcBef>
              <a:buNone/>
            </a:pPr>
            <a:r>
              <a:rPr lang="en-US" sz="2400" dirty="0" smtClean="0">
                <a:solidFill>
                  <a:schemeClr val="tx2"/>
                </a:solidFill>
              </a:rPr>
              <a:t>contacted to discuss changes.</a:t>
            </a:r>
          </a:p>
          <a:p>
            <a:r>
              <a:rPr lang="en-US" sz="2400" b="1" i="1" dirty="0" smtClean="0">
                <a:solidFill>
                  <a:schemeClr val="tx2"/>
                </a:solidFill>
              </a:rPr>
              <a:t>Try to avoid…..</a:t>
            </a:r>
            <a:r>
              <a:rPr lang="en-US" sz="2400" dirty="0" smtClean="0">
                <a:solidFill>
                  <a:schemeClr val="tx2"/>
                </a:solidFill>
              </a:rPr>
              <a:t>Having parents think “we don’t have a class for your child and therefore can not attend his zoned school.”</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solidFill>
                  <a:schemeClr val="tx2"/>
                </a:solidFill>
              </a:rPr>
              <a:t>Come September….</a:t>
            </a:r>
          </a:p>
        </p:txBody>
      </p:sp>
      <p:sp>
        <p:nvSpPr>
          <p:cNvPr id="19459" name="Content Placeholder 2"/>
          <p:cNvSpPr>
            <a:spLocks noGrp="1"/>
          </p:cNvSpPr>
          <p:nvPr>
            <p:ph idx="4294967295"/>
          </p:nvPr>
        </p:nvSpPr>
        <p:spPr>
          <a:xfrm>
            <a:off x="152400" y="1600200"/>
            <a:ext cx="7162800" cy="4525963"/>
          </a:xfrm>
        </p:spPr>
        <p:txBody>
          <a:bodyPr/>
          <a:lstStyle/>
          <a:p>
            <a:pPr algn="ctr"/>
            <a:r>
              <a:rPr lang="en-US" sz="2800" smtClean="0">
                <a:solidFill>
                  <a:schemeClr val="tx2"/>
                </a:solidFill>
              </a:rPr>
              <a:t>Schools may be faced with the following situations:</a:t>
            </a:r>
          </a:p>
          <a:p>
            <a:pPr>
              <a:buFontTx/>
              <a:buChar char="•"/>
            </a:pPr>
            <a:r>
              <a:rPr lang="en-US" sz="2400" smtClean="0">
                <a:solidFill>
                  <a:schemeClr val="tx2"/>
                </a:solidFill>
              </a:rPr>
              <a:t>New recommendations (initials and reevaluations)</a:t>
            </a:r>
          </a:p>
          <a:p>
            <a:pPr>
              <a:buFontTx/>
              <a:buChar char="•"/>
            </a:pPr>
            <a:r>
              <a:rPr lang="en-US" sz="2400" smtClean="0">
                <a:solidFill>
                  <a:schemeClr val="tx2"/>
                </a:solidFill>
              </a:rPr>
              <a:t>Amending the IEP after the annual review</a:t>
            </a:r>
          </a:p>
          <a:p>
            <a:pPr>
              <a:buFontTx/>
              <a:buChar char="•"/>
            </a:pPr>
            <a:r>
              <a:rPr lang="en-US" sz="2400" smtClean="0">
                <a:solidFill>
                  <a:schemeClr val="tx2"/>
                </a:solidFill>
              </a:rPr>
              <a:t>Students entering from outside NYC with a NYS IEP</a:t>
            </a:r>
          </a:p>
          <a:p>
            <a:pPr>
              <a:buFontTx/>
              <a:buChar char="•"/>
            </a:pPr>
            <a:r>
              <a:rPr lang="en-US" sz="2400" smtClean="0">
                <a:solidFill>
                  <a:schemeClr val="tx2"/>
                </a:solidFill>
              </a:rPr>
              <a:t>Students entering from outside NYS with an IEP</a:t>
            </a:r>
          </a:p>
          <a:p>
            <a:endParaRPr lang="en-US" sz="2400" smtClean="0">
              <a:solidFill>
                <a:schemeClr val="tx2"/>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3"/>
          <p:cNvSpPr>
            <a:spLocks noGrp="1"/>
          </p:cNvSpPr>
          <p:nvPr>
            <p:ph type="title"/>
          </p:nvPr>
        </p:nvSpPr>
        <p:spPr/>
        <p:txBody>
          <a:bodyPr/>
          <a:lstStyle/>
          <a:p>
            <a:r>
              <a:rPr lang="en-US" sz="3200" b="1" dirty="0" smtClean="0">
                <a:solidFill>
                  <a:schemeClr val="tx2"/>
                </a:solidFill>
              </a:rPr>
              <a:t>Goal</a:t>
            </a:r>
            <a:r>
              <a:rPr lang="en-US" sz="2800" b="1" dirty="0" smtClean="0">
                <a:solidFill>
                  <a:schemeClr val="tx2"/>
                </a:solidFill>
              </a:rPr>
              <a:t>: </a:t>
            </a:r>
            <a:r>
              <a:rPr lang="en-US" sz="2400" b="1" dirty="0" smtClean="0">
                <a:solidFill>
                  <a:schemeClr val="tx2"/>
                </a:solidFill>
              </a:rPr>
              <a:t>Preparing SWDs for further education, employment, and independent living</a:t>
            </a:r>
            <a:endParaRPr lang="en-US" sz="2400" dirty="0" smtClean="0">
              <a:solidFill>
                <a:schemeClr val="tx2"/>
              </a:solidFill>
            </a:endParaRPr>
          </a:p>
        </p:txBody>
      </p:sp>
      <p:graphicFrame>
        <p:nvGraphicFramePr>
          <p:cNvPr id="6" name="Content Placeholder 5"/>
          <p:cNvGraphicFramePr>
            <a:graphicFrameLocks noGrp="1"/>
          </p:cNvGraphicFramePr>
          <p:nvPr>
            <p:ph idx="4294967295"/>
          </p:nvPr>
        </p:nvGraphicFramePr>
        <p:xfrm>
          <a:off x="304800" y="1484784"/>
          <a:ext cx="6858000" cy="4946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graphicEl>
                                              <a:dgm id="{224443B6-5CCB-4933-BC17-F72CFAB2C331}"/>
                                            </p:graphicEl>
                                          </p:spTgt>
                                        </p:tgtEl>
                                        <p:attrNameLst>
                                          <p:attrName>style.visibility</p:attrName>
                                        </p:attrNameLst>
                                      </p:cBhvr>
                                      <p:to>
                                        <p:strVal val="visible"/>
                                      </p:to>
                                    </p:set>
                                    <p:animEffect transition="in" filter="barn(outVertical)">
                                      <p:cBhvr>
                                        <p:cTn id="7" dur="1000"/>
                                        <p:tgtEl>
                                          <p:spTgt spid="6">
                                            <p:graphicEl>
                                              <a:dgm id="{224443B6-5CCB-4933-BC17-F72CFAB2C331}"/>
                                            </p:graphicEl>
                                          </p:spTgt>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graphicEl>
                                              <a:dgm id="{FEF164C6-94D2-4808-A09D-A864E108E910}"/>
                                            </p:graphicEl>
                                          </p:spTgt>
                                        </p:tgtEl>
                                        <p:attrNameLst>
                                          <p:attrName>style.visibility</p:attrName>
                                        </p:attrNameLst>
                                      </p:cBhvr>
                                      <p:to>
                                        <p:strVal val="visible"/>
                                      </p:to>
                                    </p:set>
                                    <p:animEffect transition="in" filter="barn(outVertical)">
                                      <p:cBhvr>
                                        <p:cTn id="10" dur="1000"/>
                                        <p:tgtEl>
                                          <p:spTgt spid="6">
                                            <p:graphicEl>
                                              <a:dgm id="{FEF164C6-94D2-4808-A09D-A864E108E910}"/>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grpId="0" nodeType="clickEffect">
                                  <p:stCondLst>
                                    <p:cond delay="0"/>
                                  </p:stCondLst>
                                  <p:childTnLst>
                                    <p:set>
                                      <p:cBhvr>
                                        <p:cTn id="14" dur="1" fill="hold">
                                          <p:stCondLst>
                                            <p:cond delay="0"/>
                                          </p:stCondLst>
                                        </p:cTn>
                                        <p:tgtEl>
                                          <p:spTgt spid="6">
                                            <p:graphicEl>
                                              <a:dgm id="{871791D9-61DC-41FA-BD40-A84C776790E8}"/>
                                            </p:graphicEl>
                                          </p:spTgt>
                                        </p:tgtEl>
                                        <p:attrNameLst>
                                          <p:attrName>style.visibility</p:attrName>
                                        </p:attrNameLst>
                                      </p:cBhvr>
                                      <p:to>
                                        <p:strVal val="visible"/>
                                      </p:to>
                                    </p:set>
                                    <p:animEffect transition="in" filter="barn(outVertical)">
                                      <p:cBhvr>
                                        <p:cTn id="15" dur="1000"/>
                                        <p:tgtEl>
                                          <p:spTgt spid="6">
                                            <p:graphicEl>
                                              <a:dgm id="{871791D9-61DC-41FA-BD40-A84C776790E8}"/>
                                            </p:graphicEl>
                                          </p:spTgt>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6">
                                            <p:graphicEl>
                                              <a:dgm id="{D2F7856A-303D-4BF7-92BB-28E9891872F2}"/>
                                            </p:graphicEl>
                                          </p:spTgt>
                                        </p:tgtEl>
                                        <p:attrNameLst>
                                          <p:attrName>style.visibility</p:attrName>
                                        </p:attrNameLst>
                                      </p:cBhvr>
                                      <p:to>
                                        <p:strVal val="visible"/>
                                      </p:to>
                                    </p:set>
                                    <p:animEffect transition="in" filter="barn(outVertical)">
                                      <p:cBhvr>
                                        <p:cTn id="18" dur="1000"/>
                                        <p:tgtEl>
                                          <p:spTgt spid="6">
                                            <p:graphicEl>
                                              <a:dgm id="{D2F7856A-303D-4BF7-92BB-28E9891872F2}"/>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37" fill="hold" grpId="0" nodeType="clickEffect">
                                  <p:stCondLst>
                                    <p:cond delay="0"/>
                                  </p:stCondLst>
                                  <p:childTnLst>
                                    <p:set>
                                      <p:cBhvr>
                                        <p:cTn id="22" dur="1" fill="hold">
                                          <p:stCondLst>
                                            <p:cond delay="0"/>
                                          </p:stCondLst>
                                        </p:cTn>
                                        <p:tgtEl>
                                          <p:spTgt spid="6">
                                            <p:graphicEl>
                                              <a:dgm id="{B3495078-EBEA-4CA5-B2B5-0529BABE08D8}"/>
                                            </p:graphicEl>
                                          </p:spTgt>
                                        </p:tgtEl>
                                        <p:attrNameLst>
                                          <p:attrName>style.visibility</p:attrName>
                                        </p:attrNameLst>
                                      </p:cBhvr>
                                      <p:to>
                                        <p:strVal val="visible"/>
                                      </p:to>
                                    </p:set>
                                    <p:animEffect transition="in" filter="barn(outVertical)">
                                      <p:cBhvr>
                                        <p:cTn id="23" dur="1000"/>
                                        <p:tgtEl>
                                          <p:spTgt spid="6">
                                            <p:graphicEl>
                                              <a:dgm id="{B3495078-EBEA-4CA5-B2B5-0529BABE08D8}"/>
                                            </p:graphicEl>
                                          </p:spTgt>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6">
                                            <p:graphicEl>
                                              <a:dgm id="{B87E9137-4D01-4AF1-803C-E49AC7E3F55E}"/>
                                            </p:graphicEl>
                                          </p:spTgt>
                                        </p:tgtEl>
                                        <p:attrNameLst>
                                          <p:attrName>style.visibility</p:attrName>
                                        </p:attrNameLst>
                                      </p:cBhvr>
                                      <p:to>
                                        <p:strVal val="visible"/>
                                      </p:to>
                                    </p:set>
                                    <p:animEffect transition="in" filter="barn(outVertical)">
                                      <p:cBhvr>
                                        <p:cTn id="26" dur="1000"/>
                                        <p:tgtEl>
                                          <p:spTgt spid="6">
                                            <p:graphicEl>
                                              <a:dgm id="{B87E9137-4D01-4AF1-803C-E49AC7E3F55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1000" y="304800"/>
            <a:ext cx="8229600" cy="1143000"/>
          </a:xfrm>
        </p:spPr>
        <p:txBody>
          <a:bodyPr/>
          <a:lstStyle/>
          <a:p>
            <a:r>
              <a:rPr lang="en-US" smtClean="0">
                <a:solidFill>
                  <a:schemeClr val="tx2"/>
                </a:solidFill>
              </a:rPr>
              <a:t>New Recommendations</a:t>
            </a:r>
          </a:p>
        </p:txBody>
      </p:sp>
      <p:sp>
        <p:nvSpPr>
          <p:cNvPr id="20483" name="Content Placeholder 2"/>
          <p:cNvSpPr>
            <a:spLocks noGrp="1"/>
          </p:cNvSpPr>
          <p:nvPr>
            <p:ph idx="4294967295"/>
          </p:nvPr>
        </p:nvSpPr>
        <p:spPr>
          <a:xfrm>
            <a:off x="393700" y="1124744"/>
            <a:ext cx="8369300" cy="5256584"/>
          </a:xfrm>
        </p:spPr>
        <p:txBody>
          <a:bodyPr/>
          <a:lstStyle/>
          <a:p>
            <a:pPr>
              <a:lnSpc>
                <a:spcPct val="80000"/>
              </a:lnSpc>
            </a:pPr>
            <a:endParaRPr lang="en-US" sz="1600" dirty="0" smtClean="0">
              <a:solidFill>
                <a:schemeClr val="tx2"/>
              </a:solidFill>
              <a:latin typeface="Calibri" charset="0"/>
            </a:endParaRPr>
          </a:p>
          <a:p>
            <a:pPr>
              <a:lnSpc>
                <a:spcPct val="80000"/>
              </a:lnSpc>
              <a:buFontTx/>
              <a:buChar char="•"/>
            </a:pPr>
            <a:r>
              <a:rPr lang="en-US" sz="2400" dirty="0" smtClean="0">
                <a:solidFill>
                  <a:schemeClr val="tx2"/>
                </a:solidFill>
                <a:latin typeface="Calibri" charset="0"/>
              </a:rPr>
              <a:t>Based on an IEP meeting that was either an initial or reevaluation, the program on the IEP does not match the program in the </a:t>
            </a:r>
            <a:r>
              <a:rPr lang="en-US" sz="2400" dirty="0" smtClean="0">
                <a:solidFill>
                  <a:schemeClr val="tx2"/>
                </a:solidFill>
                <a:latin typeface="Calibri" charset="0"/>
              </a:rPr>
              <a:t>school</a:t>
            </a:r>
            <a:r>
              <a:rPr lang="en-US" sz="2400" dirty="0" smtClean="0">
                <a:solidFill>
                  <a:schemeClr val="tx2"/>
                </a:solidFill>
                <a:latin typeface="Calibri" charset="0"/>
              </a:rPr>
              <a:t>.</a:t>
            </a:r>
          </a:p>
          <a:p>
            <a:pPr>
              <a:buNone/>
            </a:pPr>
            <a:r>
              <a:rPr lang="en-US" sz="2400" dirty="0" smtClean="0">
                <a:solidFill>
                  <a:schemeClr val="tx2"/>
                </a:solidFill>
                <a:latin typeface="Calibri" charset="0"/>
              </a:rPr>
              <a:t>	</a:t>
            </a:r>
            <a:endParaRPr lang="en-US" sz="2400" dirty="0" smtClean="0">
              <a:solidFill>
                <a:schemeClr val="tx2"/>
              </a:solidFill>
              <a:latin typeface="Calibri" charset="0"/>
            </a:endParaRPr>
          </a:p>
          <a:p>
            <a:pPr>
              <a:buNone/>
            </a:pPr>
            <a:r>
              <a:rPr lang="en-US" sz="2400" b="1" dirty="0" smtClean="0">
                <a:solidFill>
                  <a:schemeClr val="tx2"/>
                </a:solidFill>
                <a:latin typeface="Calibri" charset="0"/>
              </a:rPr>
              <a:t>	</a:t>
            </a:r>
            <a:r>
              <a:rPr lang="en-US" sz="2400" b="1" u="sng" dirty="0" smtClean="0">
                <a:solidFill>
                  <a:schemeClr val="tx2"/>
                </a:solidFill>
                <a:latin typeface="Calibri" charset="0"/>
              </a:rPr>
              <a:t>Suggested </a:t>
            </a:r>
            <a:r>
              <a:rPr lang="en-US" sz="2400" b="1" u="sng" dirty="0" smtClean="0">
                <a:solidFill>
                  <a:schemeClr val="tx2"/>
                </a:solidFill>
                <a:latin typeface="Calibri" charset="0"/>
              </a:rPr>
              <a:t>Procedures:</a:t>
            </a:r>
          </a:p>
          <a:p>
            <a:pPr>
              <a:buFontTx/>
              <a:buChar char="•"/>
            </a:pPr>
            <a:r>
              <a:rPr lang="en-US" sz="2400" dirty="0" smtClean="0">
                <a:solidFill>
                  <a:schemeClr val="tx2"/>
                </a:solidFill>
                <a:latin typeface="Calibri" charset="0"/>
              </a:rPr>
              <a:t>IEP team MUST contact parent  to schedule a reconvene meeting to discuss how services will be delivered in the </a:t>
            </a:r>
            <a:r>
              <a:rPr lang="en-US" sz="2400" dirty="0" smtClean="0">
                <a:solidFill>
                  <a:schemeClr val="tx2"/>
                </a:solidFill>
                <a:latin typeface="Calibri" charset="0"/>
              </a:rPr>
              <a:t>school</a:t>
            </a:r>
            <a:r>
              <a:rPr lang="en-US" sz="2400" dirty="0" smtClean="0">
                <a:solidFill>
                  <a:schemeClr val="tx2"/>
                </a:solidFill>
                <a:latin typeface="Calibri" charset="0"/>
              </a:rPr>
              <a:t>.</a:t>
            </a:r>
          </a:p>
          <a:p>
            <a:pPr>
              <a:buFontTx/>
              <a:buChar char="•"/>
            </a:pPr>
            <a:r>
              <a:rPr lang="en-US" sz="2400" dirty="0" smtClean="0">
                <a:solidFill>
                  <a:schemeClr val="tx2"/>
                </a:solidFill>
                <a:latin typeface="Calibri" charset="0"/>
              </a:rPr>
              <a:t>Hold an IEP meeting with all mandated members</a:t>
            </a:r>
          </a:p>
          <a:p>
            <a:pPr>
              <a:buFontTx/>
              <a:buChar char="•"/>
            </a:pPr>
            <a:r>
              <a:rPr lang="en-US" sz="2400" dirty="0" smtClean="0">
                <a:solidFill>
                  <a:schemeClr val="tx2"/>
                </a:solidFill>
                <a:latin typeface="Calibri" charset="0"/>
              </a:rPr>
              <a:t>Create an IEP using the full flexibility of the continuum based on students’ needs</a:t>
            </a:r>
          </a:p>
          <a:p>
            <a:pPr>
              <a:buFontTx/>
              <a:buChar char="•"/>
            </a:pPr>
            <a:r>
              <a:rPr lang="en-US" sz="2400" dirty="0" smtClean="0">
                <a:solidFill>
                  <a:schemeClr val="tx2"/>
                </a:solidFill>
                <a:latin typeface="Calibri" charset="0"/>
              </a:rPr>
              <a:t>Follow all Placement Procedures: Final Notice, Consent, Authorization</a:t>
            </a:r>
          </a:p>
          <a:p>
            <a:pPr>
              <a:buFontTx/>
              <a:buChar char="•"/>
            </a:pPr>
            <a:r>
              <a:rPr lang="en-US" sz="2400" dirty="0" smtClean="0">
                <a:solidFill>
                  <a:schemeClr val="tx2"/>
                </a:solidFill>
                <a:latin typeface="Calibri" charset="0"/>
              </a:rPr>
              <a:t>Begin to </a:t>
            </a:r>
            <a:r>
              <a:rPr lang="en-US" sz="2400" dirty="0" smtClean="0">
                <a:solidFill>
                  <a:schemeClr val="tx2"/>
                </a:solidFill>
                <a:latin typeface="Calibri" charset="0"/>
              </a:rPr>
              <a:t>provide services to the student</a:t>
            </a:r>
            <a:endParaRPr lang="en-US" sz="2400" dirty="0" smtClean="0">
              <a:solidFill>
                <a:schemeClr val="tx2"/>
              </a:solidFill>
              <a:latin typeface="Calibri" charset="0"/>
            </a:endParaRPr>
          </a:p>
          <a:p>
            <a:pPr>
              <a:lnSpc>
                <a:spcPct val="80000"/>
              </a:lnSpc>
            </a:pPr>
            <a:r>
              <a:rPr lang="en-US" sz="700" dirty="0" smtClean="0">
                <a:solidFill>
                  <a:schemeClr val="tx2"/>
                </a:solidFill>
                <a:latin typeface="Calibri" charset="0"/>
              </a:rPr>
              <a:t> </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5"/>
          <p:cNvSpPr>
            <a:spLocks noChangeArrowheads="1"/>
          </p:cNvSpPr>
          <p:nvPr/>
        </p:nvSpPr>
        <p:spPr bwMode="auto">
          <a:xfrm>
            <a:off x="381000" y="6019800"/>
            <a:ext cx="8382000" cy="430213"/>
          </a:xfrm>
          <a:prstGeom prst="rect">
            <a:avLst/>
          </a:prstGeom>
          <a:solidFill>
            <a:schemeClr val="bg1"/>
          </a:solidFill>
          <a:ln w="44450">
            <a:solidFill>
              <a:schemeClr val="tx1"/>
            </a:solidFill>
            <a:miter lim="800000"/>
            <a:headEnd/>
            <a:tailEnd/>
          </a:ln>
        </p:spPr>
        <p:txBody>
          <a:bodyPr>
            <a:spAutoFit/>
          </a:bodyPr>
          <a:lstStyle/>
          <a:p>
            <a:pPr marL="457200" indent="-457200">
              <a:spcBef>
                <a:spcPct val="20000"/>
              </a:spcBef>
            </a:pPr>
            <a:r>
              <a:rPr lang="en-US" sz="2200" dirty="0">
                <a:solidFill>
                  <a:schemeClr val="tx2"/>
                </a:solidFill>
              </a:rPr>
              <a:t>NYC Summary - Student Information</a:t>
            </a:r>
          </a:p>
        </p:txBody>
      </p:sp>
      <p:sp>
        <p:nvSpPr>
          <p:cNvPr id="18435" name="Slide Number Placeholder 5"/>
          <p:cNvSpPr>
            <a:spLocks noGrp="1"/>
          </p:cNvSpPr>
          <p:nvPr>
            <p:ph type="sldNum" sz="quarter" idx="4294967295"/>
          </p:nvPr>
        </p:nvSpPr>
        <p:spPr>
          <a:xfrm>
            <a:off x="7620000" y="5638800"/>
            <a:ext cx="1295400" cy="476250"/>
          </a:xfrm>
          <a:prstGeom prst="rect">
            <a:avLst/>
          </a:prstGeom>
          <a:noFill/>
        </p:spPr>
        <p:txBody>
          <a:bodyPr/>
          <a:lstStyle/>
          <a:p>
            <a:fld id="{DDDECF34-1C06-4A38-A1D6-922CEC409651}" type="slidenum">
              <a:rPr lang="en-US" smtClean="0">
                <a:solidFill>
                  <a:schemeClr val="tx2"/>
                </a:solidFill>
                <a:latin typeface="Arial" pitchFamily="34" charset="0"/>
              </a:rPr>
              <a:pPr/>
              <a:t>21</a:t>
            </a:fld>
            <a:endParaRPr lang="en-US" smtClean="0">
              <a:solidFill>
                <a:schemeClr val="tx2"/>
              </a:solidFill>
              <a:latin typeface="Arial" pitchFamily="34" charset="0"/>
            </a:endParaRPr>
          </a:p>
        </p:txBody>
      </p:sp>
      <p:sp>
        <p:nvSpPr>
          <p:cNvPr id="31747" name="Rectangle 3"/>
          <p:cNvSpPr>
            <a:spLocks noChangeArrowheads="1"/>
          </p:cNvSpPr>
          <p:nvPr/>
        </p:nvSpPr>
        <p:spPr bwMode="auto">
          <a:xfrm>
            <a:off x="381000" y="5589588"/>
            <a:ext cx="8077200" cy="430212"/>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1) Present  Level  Of  Performance		</a:t>
            </a:r>
          </a:p>
        </p:txBody>
      </p:sp>
      <p:sp>
        <p:nvSpPr>
          <p:cNvPr id="37905" name="Rectangle 21"/>
          <p:cNvSpPr>
            <a:spLocks noChangeArrowheads="1"/>
          </p:cNvSpPr>
          <p:nvPr/>
        </p:nvSpPr>
        <p:spPr bwMode="auto">
          <a:xfrm>
            <a:off x="381000" y="1828800"/>
            <a:ext cx="5486400" cy="785813"/>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9) Participation in State Assessments, and </a:t>
            </a:r>
            <a:br>
              <a:rPr lang="en-US" sz="2200" dirty="0">
                <a:solidFill>
                  <a:schemeClr val="tx2"/>
                </a:solidFill>
              </a:rPr>
            </a:br>
            <a:r>
              <a:rPr lang="en-US" sz="2200" dirty="0">
                <a:solidFill>
                  <a:schemeClr val="tx2"/>
                </a:solidFill>
              </a:rPr>
              <a:t>with Students without Disabilities</a:t>
            </a:r>
          </a:p>
        </p:txBody>
      </p:sp>
      <p:sp>
        <p:nvSpPr>
          <p:cNvPr id="37903" name="Rectangle 18"/>
          <p:cNvSpPr>
            <a:spLocks noChangeArrowheads="1"/>
          </p:cNvSpPr>
          <p:nvPr/>
        </p:nvSpPr>
        <p:spPr bwMode="auto">
          <a:xfrm>
            <a:off x="381000" y="2617788"/>
            <a:ext cx="5867400" cy="430212"/>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8)  Coordinated Set of Transition Activities</a:t>
            </a:r>
          </a:p>
        </p:txBody>
      </p:sp>
      <p:sp>
        <p:nvSpPr>
          <p:cNvPr id="37902" name="Rectangle 9"/>
          <p:cNvSpPr>
            <a:spLocks noChangeArrowheads="1"/>
          </p:cNvSpPr>
          <p:nvPr/>
        </p:nvSpPr>
        <p:spPr bwMode="auto">
          <a:xfrm>
            <a:off x="381000" y="5132388"/>
            <a:ext cx="7696200" cy="430212"/>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2)  Measurable Post Secondary Goals and Transition Needs</a:t>
            </a:r>
          </a:p>
        </p:txBody>
      </p:sp>
      <p:sp>
        <p:nvSpPr>
          <p:cNvPr id="37896" name="Rectangle 15"/>
          <p:cNvSpPr>
            <a:spLocks noChangeArrowheads="1"/>
          </p:cNvSpPr>
          <p:nvPr/>
        </p:nvSpPr>
        <p:spPr bwMode="auto">
          <a:xfrm>
            <a:off x="381000" y="3048000"/>
            <a:ext cx="6172200" cy="430213"/>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7)  Testing Accommodations</a:t>
            </a:r>
          </a:p>
        </p:txBody>
      </p:sp>
      <p:sp>
        <p:nvSpPr>
          <p:cNvPr id="37898" name="Rectangle 12"/>
          <p:cNvSpPr>
            <a:spLocks noChangeArrowheads="1"/>
          </p:cNvSpPr>
          <p:nvPr/>
        </p:nvSpPr>
        <p:spPr bwMode="auto">
          <a:xfrm>
            <a:off x="381000" y="3475038"/>
            <a:ext cx="6781800" cy="836612"/>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6) 12 month Services (if needed)</a:t>
            </a:r>
          </a:p>
          <a:p>
            <a:pPr marL="457200" indent="-457200">
              <a:spcBef>
                <a:spcPct val="20000"/>
              </a:spcBef>
            </a:pPr>
            <a:r>
              <a:rPr lang="en-US" sz="2200" dirty="0">
                <a:solidFill>
                  <a:schemeClr val="tx2"/>
                </a:solidFill>
              </a:rPr>
              <a:t>5) Programs and Services–Modifications &amp; Supports</a:t>
            </a:r>
          </a:p>
        </p:txBody>
      </p:sp>
      <p:sp>
        <p:nvSpPr>
          <p:cNvPr id="37899" name="Rectangle 6"/>
          <p:cNvSpPr>
            <a:spLocks noChangeArrowheads="1"/>
          </p:cNvSpPr>
          <p:nvPr/>
        </p:nvSpPr>
        <p:spPr bwMode="auto">
          <a:xfrm>
            <a:off x="381000" y="4267200"/>
            <a:ext cx="7239000" cy="836613"/>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4)  Reporting progress to parents</a:t>
            </a:r>
          </a:p>
          <a:p>
            <a:pPr marL="457200" indent="-457200">
              <a:spcBef>
                <a:spcPct val="20000"/>
              </a:spcBef>
            </a:pPr>
            <a:r>
              <a:rPr lang="en-US" sz="2200" dirty="0">
                <a:solidFill>
                  <a:schemeClr val="tx2"/>
                </a:solidFill>
              </a:rPr>
              <a:t>3)  Annual Goals, Objectives / </a:t>
            </a:r>
            <a:r>
              <a:rPr lang="en-US" sz="2000" dirty="0">
                <a:solidFill>
                  <a:schemeClr val="tx2"/>
                </a:solidFill>
              </a:rPr>
              <a:t>Benchmarks (if needed)</a:t>
            </a:r>
          </a:p>
        </p:txBody>
      </p:sp>
      <p:sp>
        <p:nvSpPr>
          <p:cNvPr id="21" name="Rectangle 18"/>
          <p:cNvSpPr>
            <a:spLocks noChangeArrowheads="1"/>
          </p:cNvSpPr>
          <p:nvPr/>
        </p:nvSpPr>
        <p:spPr bwMode="auto">
          <a:xfrm>
            <a:off x="381000" y="1371600"/>
            <a:ext cx="4724400" cy="430887"/>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10)  Special Transportation</a:t>
            </a:r>
          </a:p>
        </p:txBody>
      </p:sp>
      <p:sp>
        <p:nvSpPr>
          <p:cNvPr id="22" name="Rectangle 18"/>
          <p:cNvSpPr>
            <a:spLocks noChangeArrowheads="1"/>
          </p:cNvSpPr>
          <p:nvPr/>
        </p:nvSpPr>
        <p:spPr bwMode="auto">
          <a:xfrm>
            <a:off x="381000" y="914400"/>
            <a:ext cx="3962400" cy="430887"/>
          </a:xfrm>
          <a:prstGeom prst="rect">
            <a:avLst/>
          </a:prstGeom>
          <a:solidFill>
            <a:schemeClr val="bg1"/>
          </a:solidFill>
          <a:ln w="44450">
            <a:solidFill>
              <a:schemeClr val="accent1"/>
            </a:solidFill>
            <a:miter lim="800000"/>
            <a:headEnd/>
            <a:tailEnd/>
          </a:ln>
        </p:spPr>
        <p:txBody>
          <a:bodyPr>
            <a:spAutoFit/>
          </a:bodyPr>
          <a:lstStyle/>
          <a:p>
            <a:pPr marL="457200" indent="-457200">
              <a:spcBef>
                <a:spcPct val="20000"/>
              </a:spcBef>
            </a:pPr>
            <a:r>
              <a:rPr lang="en-US" sz="2200" dirty="0">
                <a:solidFill>
                  <a:schemeClr val="tx2"/>
                </a:solidFill>
              </a:rPr>
              <a:t>11)  Placement</a:t>
            </a:r>
          </a:p>
        </p:txBody>
      </p:sp>
      <p:sp>
        <p:nvSpPr>
          <p:cNvPr id="18445" name="TextBox 23"/>
          <p:cNvSpPr txBox="1">
            <a:spLocks noChangeArrowheads="1"/>
          </p:cNvSpPr>
          <p:nvPr/>
        </p:nvSpPr>
        <p:spPr bwMode="auto">
          <a:xfrm>
            <a:off x="6172200" y="381000"/>
            <a:ext cx="2362200" cy="1938338"/>
          </a:xfrm>
          <a:prstGeom prst="rect">
            <a:avLst/>
          </a:prstGeom>
          <a:noFill/>
          <a:ln w="9525">
            <a:noFill/>
            <a:miter lim="800000"/>
            <a:headEnd/>
            <a:tailEnd/>
          </a:ln>
        </p:spPr>
        <p:txBody>
          <a:bodyPr>
            <a:spAutoFit/>
          </a:bodyPr>
          <a:lstStyle/>
          <a:p>
            <a:pPr algn="r"/>
            <a:r>
              <a:rPr lang="en-US" sz="4000" dirty="0">
                <a:solidFill>
                  <a:schemeClr val="tx2"/>
                </a:solidFill>
                <a:latin typeface="Arial" pitchFamily="34" charset="0"/>
                <a:cs typeface="Arial" pitchFamily="34" charset="0"/>
              </a:rPr>
              <a:t>Sections of the </a:t>
            </a:r>
            <a:br>
              <a:rPr lang="en-US" sz="4000" dirty="0">
                <a:solidFill>
                  <a:schemeClr val="tx2"/>
                </a:solidFill>
                <a:latin typeface="Arial" pitchFamily="34" charset="0"/>
                <a:cs typeface="Arial" pitchFamily="34" charset="0"/>
              </a:rPr>
            </a:br>
            <a:r>
              <a:rPr lang="en-US" sz="4000" dirty="0">
                <a:solidFill>
                  <a:schemeClr val="tx2"/>
                </a:solidFill>
                <a:latin typeface="Arial" pitchFamily="34" charset="0"/>
                <a:cs typeface="Arial" pitchFamily="34" charset="0"/>
              </a:rPr>
              <a:t>IEP</a:t>
            </a:r>
          </a:p>
        </p:txBody>
      </p:sp>
      <p:sp>
        <p:nvSpPr>
          <p:cNvPr id="14" name="Footer Placeholder 13"/>
          <p:cNvSpPr>
            <a:spLocks noGrp="1"/>
          </p:cNvSpPr>
          <p:nvPr>
            <p:ph type="ftr" sz="quarter" idx="4294967295"/>
          </p:nvPr>
        </p:nvSpPr>
        <p:spPr>
          <a:xfrm>
            <a:off x="381000" y="6477000"/>
            <a:ext cx="8534400" cy="381000"/>
          </a:xfrm>
          <a:prstGeom prst="rect">
            <a:avLst/>
          </a:prstGeom>
        </p:spPr>
        <p:txBody>
          <a:bodyPr/>
          <a:lstStyle/>
          <a:p>
            <a:pPr algn="ctr">
              <a:defRPr/>
            </a:pPr>
            <a:r>
              <a:rPr lang="en-US" dirty="0">
                <a:solidFill>
                  <a:schemeClr val="tx2"/>
                </a:solidFill>
              </a:rPr>
              <a:t>New York City Department of Education | Special Education Student Information System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dissolve">
                                      <p:cBhvr>
                                        <p:cTn id="7" dur="500"/>
                                        <p:tgtEl>
                                          <p:spTgt spid="3174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7902"/>
                                        </p:tgtEl>
                                        <p:attrNameLst>
                                          <p:attrName>style.visibility</p:attrName>
                                        </p:attrNameLst>
                                      </p:cBhvr>
                                      <p:to>
                                        <p:strVal val="visible"/>
                                      </p:to>
                                    </p:set>
                                    <p:animEffect transition="in" filter="dissolve">
                                      <p:cBhvr>
                                        <p:cTn id="12" dur="500"/>
                                        <p:tgtEl>
                                          <p:spTgt spid="3790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7899"/>
                                        </p:tgtEl>
                                        <p:attrNameLst>
                                          <p:attrName>style.visibility</p:attrName>
                                        </p:attrNameLst>
                                      </p:cBhvr>
                                      <p:to>
                                        <p:strVal val="visible"/>
                                      </p:to>
                                    </p:set>
                                    <p:animEffect transition="in" filter="dissolve">
                                      <p:cBhvr>
                                        <p:cTn id="17" dur="500"/>
                                        <p:tgtEl>
                                          <p:spTgt spid="3789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7898"/>
                                        </p:tgtEl>
                                        <p:attrNameLst>
                                          <p:attrName>style.visibility</p:attrName>
                                        </p:attrNameLst>
                                      </p:cBhvr>
                                      <p:to>
                                        <p:strVal val="visible"/>
                                      </p:to>
                                    </p:set>
                                    <p:animEffect transition="in" filter="dissolve">
                                      <p:cBhvr>
                                        <p:cTn id="22" dur="500"/>
                                        <p:tgtEl>
                                          <p:spTgt spid="3789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7896"/>
                                        </p:tgtEl>
                                        <p:attrNameLst>
                                          <p:attrName>style.visibility</p:attrName>
                                        </p:attrNameLst>
                                      </p:cBhvr>
                                      <p:to>
                                        <p:strVal val="visible"/>
                                      </p:to>
                                    </p:set>
                                    <p:animEffect transition="in" filter="dissolve">
                                      <p:cBhvr>
                                        <p:cTn id="27" dur="500"/>
                                        <p:tgtEl>
                                          <p:spTgt spid="3789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7903"/>
                                        </p:tgtEl>
                                        <p:attrNameLst>
                                          <p:attrName>style.visibility</p:attrName>
                                        </p:attrNameLst>
                                      </p:cBhvr>
                                      <p:to>
                                        <p:strVal val="visible"/>
                                      </p:to>
                                    </p:set>
                                    <p:animEffect transition="in" filter="dissolve">
                                      <p:cBhvr>
                                        <p:cTn id="32" dur="500"/>
                                        <p:tgtEl>
                                          <p:spTgt spid="3790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7905"/>
                                        </p:tgtEl>
                                        <p:attrNameLst>
                                          <p:attrName>style.visibility</p:attrName>
                                        </p:attrNameLst>
                                      </p:cBhvr>
                                      <p:to>
                                        <p:strVal val="visible"/>
                                      </p:to>
                                    </p:set>
                                    <p:animEffect transition="in" filter="dissolve">
                                      <p:cBhvr>
                                        <p:cTn id="37" dur="500"/>
                                        <p:tgtEl>
                                          <p:spTgt spid="3790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dissolv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dissolv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ox(in)">
                                      <p:cBhvr>
                                        <p:cTn id="5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1747" grpId="0" animBg="1"/>
      <p:bldP spid="37905" grpId="0" animBg="1"/>
      <p:bldP spid="37903" grpId="0" animBg="1"/>
      <p:bldP spid="37902" grpId="0" animBg="1"/>
      <p:bldP spid="37896" grpId="0" animBg="1"/>
      <p:bldP spid="37898" grpId="0" animBg="1"/>
      <p:bldP spid="37899" grpId="0" animBg="1"/>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l="3751" t="11720" r="3751" b="7031"/>
          <a:stretch>
            <a:fillRect/>
          </a:stretch>
        </p:blipFill>
        <p:spPr>
          <a:xfrm>
            <a:off x="1763688" y="188640"/>
            <a:ext cx="5616624" cy="6704631"/>
          </a:xfrm>
          <a:prstGeom prst="rect">
            <a:avLst/>
          </a:prstGeom>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rot="5400000">
            <a:off x="1051618" y="-1051616"/>
            <a:ext cx="7040767" cy="9144000"/>
          </a:xfrm>
          <a:prstGeom prst="rect">
            <a:avLst/>
          </a:prstGeom>
          <a:noFill/>
          <a:ln w="9525">
            <a:noFill/>
            <a:miter lim="800000"/>
            <a:headEnd/>
            <a:tailEnd/>
          </a:ln>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rot="5400000">
            <a:off x="1066461" y="-1066461"/>
            <a:ext cx="7140160" cy="9273083"/>
          </a:xfrm>
          <a:prstGeom prst="rect">
            <a:avLst/>
          </a:prstGeom>
          <a:noFill/>
          <a:ln w="9525">
            <a:noFill/>
            <a:miter lim="800000"/>
            <a:headEnd/>
            <a:tailEnd/>
          </a:ln>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rot="5400000">
            <a:off x="1034551" y="-1034553"/>
            <a:ext cx="6926517" cy="8995620"/>
          </a:xfrm>
          <a:prstGeom prst="rect">
            <a:avLst/>
          </a:prstGeom>
          <a:noFill/>
          <a:ln w="9525">
            <a:noFill/>
            <a:miter lim="800000"/>
            <a:headEnd/>
            <a:tailEnd/>
          </a:ln>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rot="5400000">
            <a:off x="1345108" y="-940892"/>
            <a:ext cx="6785415" cy="8812368"/>
          </a:xfrm>
          <a:prstGeom prst="rect">
            <a:avLst/>
          </a:prstGeom>
          <a:noFill/>
          <a:ln w="9525">
            <a:noFill/>
            <a:miter lim="800000"/>
            <a:headEnd/>
            <a:tailEnd/>
          </a:ln>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rot="5400000">
            <a:off x="1051616" y="-1051617"/>
            <a:ext cx="7040767" cy="9144000"/>
          </a:xfrm>
          <a:prstGeom prst="rect">
            <a:avLst/>
          </a:prstGeom>
          <a:noFill/>
          <a:ln w="9525">
            <a:noFill/>
            <a:miter lim="800000"/>
            <a:headEnd/>
            <a:tailEnd/>
          </a:ln>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5" name="Picture 3"/>
          <p:cNvPicPr>
            <a:picLocks noChangeAspect="1" noChangeArrowheads="1"/>
          </p:cNvPicPr>
          <p:nvPr/>
        </p:nvPicPr>
        <p:blipFill>
          <a:blip r:embed="rId2" cstate="print"/>
          <a:srcRect/>
          <a:stretch>
            <a:fillRect/>
          </a:stretch>
        </p:blipFill>
        <p:spPr bwMode="auto">
          <a:xfrm rot="5400000">
            <a:off x="1026562" y="-1026562"/>
            <a:ext cx="6873028" cy="8926153"/>
          </a:xfrm>
          <a:prstGeom prst="rect">
            <a:avLst/>
          </a:prstGeom>
          <a:noFill/>
          <a:ln w="9525">
            <a:noFill/>
            <a:miter lim="800000"/>
            <a:headEnd/>
            <a:tailEnd/>
          </a:ln>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9" name="Picture 3"/>
          <p:cNvPicPr>
            <a:picLocks noChangeAspect="1" noChangeArrowheads="1"/>
          </p:cNvPicPr>
          <p:nvPr/>
        </p:nvPicPr>
        <p:blipFill>
          <a:blip r:embed="rId2" cstate="print"/>
          <a:srcRect/>
          <a:stretch>
            <a:fillRect/>
          </a:stretch>
        </p:blipFill>
        <p:spPr bwMode="auto">
          <a:xfrm rot="5400000">
            <a:off x="1122497" y="-1122500"/>
            <a:ext cx="7515329" cy="9760324"/>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xmlns="" val="2295743175"/>
              </p:ext>
            </p:extLst>
          </p:nvPr>
        </p:nvGraphicFramePr>
        <p:xfrm>
          <a:off x="2590800" y="533400"/>
          <a:ext cx="6248400" cy="5320862"/>
        </p:xfrm>
        <a:graphic>
          <a:graphicData uri="http://schemas.openxmlformats.org/drawingml/2006/chart">
            <c:chart xmlns:c="http://schemas.openxmlformats.org/drawingml/2006/chart" xmlns:r="http://schemas.openxmlformats.org/officeDocument/2006/relationships" r:id="rId2"/>
          </a:graphicData>
        </a:graphic>
      </p:graphicFrame>
      <p:pic>
        <p:nvPicPr>
          <p:cNvPr id="11" name="Picture 2" descr="http://www.mpsaz.org/elad/program/images/kids_read.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381000"/>
            <a:ext cx="2743200" cy="2133600"/>
          </a:xfrm>
          <a:prstGeom prst="rect">
            <a:avLst/>
          </a:prstGeom>
          <a:noFill/>
          <a:effectLst/>
          <a:extLst>
            <a:ext uri="{909E8E84-426E-40DD-AFC4-6F175D3DCCD1}">
              <a14:hiddenFill xmlns:a14="http://schemas.microsoft.com/office/drawing/2010/main" xmlns="">
                <a:solidFill>
                  <a:srgbClr val="FFFFFF"/>
                </a:solidFill>
              </a14:hiddenFill>
            </a:ext>
          </a:extLst>
        </p:spPr>
      </p:pic>
      <p:pic>
        <p:nvPicPr>
          <p:cNvPr id="12" name="Picture 2" descr="http://beatcrave.frsucrave.netdna-cdn.com/wp-content/uploads/2009/03/children-reading.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667000"/>
            <a:ext cx="2743200" cy="2209800"/>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xmlns="">
                <a:solidFill>
                  <a:srgbClr val="FFFFFF"/>
                </a:solidFill>
              </a14:hiddenFill>
            </a:ext>
          </a:extLst>
        </p:spPr>
      </p:pic>
      <p:sp>
        <p:nvSpPr>
          <p:cNvPr id="13" name="Title 1"/>
          <p:cNvSpPr>
            <a:spLocks noGrp="1"/>
          </p:cNvSpPr>
          <p:nvPr>
            <p:ph type="title"/>
          </p:nvPr>
        </p:nvSpPr>
        <p:spPr>
          <a:xfrm>
            <a:off x="304800" y="5517232"/>
            <a:ext cx="8382000" cy="864096"/>
          </a:xfrm>
        </p:spPr>
        <p:txBody>
          <a:bodyPr>
            <a:noAutofit/>
          </a:bodyPr>
          <a:lstStyle/>
          <a:p>
            <a:pPr algn="ctr"/>
            <a:r>
              <a:rPr lang="en-US" sz="2400" b="1" dirty="0" smtClean="0">
                <a:solidFill>
                  <a:schemeClr val="tx2"/>
                </a:solidFill>
                <a:latin typeface="Kristen ITC" pitchFamily="66" charset="0"/>
              </a:rPr>
              <a:t>Who Are Our Students with Disabilities                       in NYC Schools?</a:t>
            </a:r>
            <a:endParaRPr lang="en-US" sz="2400" b="1" dirty="0">
              <a:solidFill>
                <a:schemeClr val="tx2"/>
              </a:solidFill>
              <a:latin typeface="Kristen ITC" pitchFamily="66" charset="0"/>
            </a:endParaRPr>
          </a:p>
        </p:txBody>
      </p:sp>
      <p:pic>
        <p:nvPicPr>
          <p:cNvPr id="14" name="Picture 15" descr="http://boneramamusic.com/wp-content/uploads/2009/06/big-apple.gi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52400" y="5638800"/>
            <a:ext cx="990600" cy="914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240010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543800" cy="1600200"/>
          </a:xfrm>
        </p:spPr>
        <p:txBody>
          <a:bodyPr>
            <a:normAutofit/>
          </a:bodyPr>
          <a:lstStyle/>
          <a:p>
            <a:pPr algn="ctr"/>
            <a:r>
              <a:rPr lang="en-US" b="1" dirty="0" smtClean="0">
                <a:solidFill>
                  <a:schemeClr val="tx2"/>
                </a:solidFill>
                <a:latin typeface="Kristen ITC" pitchFamily="66" charset="0"/>
              </a:rPr>
              <a:t>Accessing the General Education Curriculum</a:t>
            </a:r>
            <a:endParaRPr lang="en-US" b="1" dirty="0">
              <a:solidFill>
                <a:schemeClr val="tx2"/>
              </a:solidFill>
              <a:latin typeface="Kristen ITC" pitchFamily="66" charset="0"/>
            </a:endParaRPr>
          </a:p>
        </p:txBody>
      </p:sp>
      <p:pic>
        <p:nvPicPr>
          <p:cNvPr id="10" name="Picture 4" descr="girls holding book"/>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0400" y="609600"/>
            <a:ext cx="2987040" cy="2438400"/>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xmlns="">
                <a:solidFill>
                  <a:srgbClr val="FFFFFF"/>
                </a:solidFill>
              </a14:hiddenFill>
            </a:ext>
          </a:extLst>
        </p:spPr>
      </p:pic>
      <p:graphicFrame>
        <p:nvGraphicFramePr>
          <p:cNvPr id="6" name="Content Placeholder 5"/>
          <p:cNvGraphicFramePr>
            <a:graphicFrameLocks noGrp="1"/>
          </p:cNvGraphicFramePr>
          <p:nvPr>
            <p:ph idx="1"/>
            <p:extLst>
              <p:ext uri="{D42A27DB-BD31-4B8C-83A1-F6EECF244321}">
                <p14:modId xmlns:p14="http://schemas.microsoft.com/office/powerpoint/2010/main" xmlns="" val="3854168515"/>
              </p:ext>
            </p:extLst>
          </p:nvPr>
        </p:nvGraphicFramePr>
        <p:xfrm>
          <a:off x="762000" y="685800"/>
          <a:ext cx="76962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13357735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2"/>
          <p:cNvSpPr txBox="1">
            <a:spLocks noChangeArrowheads="1"/>
          </p:cNvSpPr>
          <p:nvPr/>
        </p:nvSpPr>
        <p:spPr bwMode="auto">
          <a:xfrm>
            <a:off x="3657600" y="1905000"/>
            <a:ext cx="601663"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1-5%</a:t>
            </a:r>
          </a:p>
        </p:txBody>
      </p:sp>
      <p:sp>
        <p:nvSpPr>
          <p:cNvPr id="1029" name="Text Box 3"/>
          <p:cNvSpPr txBox="1">
            <a:spLocks noChangeArrowheads="1"/>
          </p:cNvSpPr>
          <p:nvPr/>
        </p:nvSpPr>
        <p:spPr bwMode="auto">
          <a:xfrm>
            <a:off x="4876800" y="1905000"/>
            <a:ext cx="601663"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1-5%</a:t>
            </a:r>
          </a:p>
        </p:txBody>
      </p:sp>
      <p:sp>
        <p:nvSpPr>
          <p:cNvPr id="1030" name="Text Box 4"/>
          <p:cNvSpPr txBox="1">
            <a:spLocks noChangeArrowheads="1"/>
          </p:cNvSpPr>
          <p:nvPr/>
        </p:nvSpPr>
        <p:spPr bwMode="auto">
          <a:xfrm>
            <a:off x="3276600" y="2667000"/>
            <a:ext cx="695325"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5-10%</a:t>
            </a:r>
          </a:p>
        </p:txBody>
      </p:sp>
      <p:sp>
        <p:nvSpPr>
          <p:cNvPr id="1032" name="Text Box 6"/>
          <p:cNvSpPr txBox="1">
            <a:spLocks noChangeArrowheads="1"/>
          </p:cNvSpPr>
          <p:nvPr/>
        </p:nvSpPr>
        <p:spPr bwMode="auto">
          <a:xfrm>
            <a:off x="2438400" y="4267200"/>
            <a:ext cx="790575"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80-90%</a:t>
            </a:r>
          </a:p>
        </p:txBody>
      </p:sp>
      <p:sp>
        <p:nvSpPr>
          <p:cNvPr id="20485" name="Text Box 7"/>
          <p:cNvSpPr txBox="1">
            <a:spLocks noChangeArrowheads="1"/>
          </p:cNvSpPr>
          <p:nvPr/>
        </p:nvSpPr>
        <p:spPr bwMode="auto">
          <a:xfrm>
            <a:off x="5638800" y="4725988"/>
            <a:ext cx="311150" cy="276225"/>
          </a:xfrm>
          <a:prstGeom prst="rect">
            <a:avLst/>
          </a:prstGeom>
          <a:noFill/>
          <a:ln w="9525">
            <a:noFill/>
            <a:miter lim="800000"/>
            <a:headEnd/>
            <a:tailEnd/>
          </a:ln>
        </p:spPr>
        <p:txBody>
          <a:bodyPr wrap="none">
            <a:prstTxWarp prst="textNoShape">
              <a:avLst/>
            </a:prstTxWarp>
            <a:spAutoFit/>
          </a:bodyPr>
          <a:lstStyle/>
          <a:p>
            <a:pPr eaLnBrk="0" hangingPunct="0"/>
            <a:r>
              <a:rPr lang="en-US" sz="1200">
                <a:solidFill>
                  <a:srgbClr val="000000"/>
                </a:solidFill>
                <a:latin typeface="Tw Cen MT" charset="0"/>
              </a:rPr>
              <a:t>%</a:t>
            </a:r>
          </a:p>
        </p:txBody>
      </p:sp>
      <p:grpSp>
        <p:nvGrpSpPr>
          <p:cNvPr id="2" name="Group 8"/>
          <p:cNvGrpSpPr>
            <a:grpSpLocks/>
          </p:cNvGrpSpPr>
          <p:nvPr/>
        </p:nvGrpSpPr>
        <p:grpSpPr bwMode="auto">
          <a:xfrm>
            <a:off x="304800" y="1752600"/>
            <a:ext cx="3200400" cy="922338"/>
            <a:chOff x="480" y="1104"/>
            <a:chExt cx="1728" cy="352"/>
          </a:xfrm>
        </p:grpSpPr>
        <p:sp>
          <p:nvSpPr>
            <p:cNvPr id="20514" name="Text Box 9"/>
            <p:cNvSpPr txBox="1">
              <a:spLocks noChangeArrowheads="1"/>
            </p:cNvSpPr>
            <p:nvPr/>
          </p:nvSpPr>
          <p:spPr bwMode="auto">
            <a:xfrm>
              <a:off x="480" y="1104"/>
              <a:ext cx="1132" cy="352"/>
            </a:xfrm>
            <a:prstGeom prst="rect">
              <a:avLst/>
            </a:prstGeom>
            <a:noFill/>
            <a:ln w="38100">
              <a:solidFill>
                <a:srgbClr val="FF0000"/>
              </a:solidFill>
              <a:miter lim="800000"/>
              <a:headEnd/>
              <a:tailEnd/>
            </a:ln>
          </p:spPr>
          <p:txBody>
            <a:bodyPr wrap="none">
              <a:prstTxWarp prst="textNoShape">
                <a:avLst/>
              </a:prstTxWarp>
              <a:spAutoFit/>
            </a:bodyPr>
            <a:lstStyle/>
            <a:p>
              <a:pPr eaLnBrk="0" hangingPunct="0"/>
              <a:r>
                <a:rPr lang="en-US" b="1" u="sng">
                  <a:solidFill>
                    <a:srgbClr val="000000"/>
                  </a:solidFill>
                  <a:latin typeface="Tw Cen MT" charset="0"/>
                </a:rPr>
                <a:t>Tier III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Individual Students</a:t>
              </a:r>
            </a:p>
            <a:p>
              <a:pPr eaLnBrk="0" hangingPunct="0">
                <a:buFontTx/>
                <a:buChar char="•"/>
              </a:pPr>
              <a:r>
                <a:rPr lang="en-US" b="1">
                  <a:solidFill>
                    <a:srgbClr val="000000"/>
                  </a:solidFill>
                  <a:latin typeface="Tw Cen MT" charset="0"/>
                </a:rPr>
                <a:t>High Intensity</a:t>
              </a:r>
            </a:p>
          </p:txBody>
        </p:sp>
        <p:sp>
          <p:nvSpPr>
            <p:cNvPr id="20515" name="Line 10"/>
            <p:cNvSpPr>
              <a:spLocks noChangeShapeType="1"/>
            </p:cNvSpPr>
            <p:nvPr/>
          </p:nvSpPr>
          <p:spPr bwMode="auto">
            <a:xfrm>
              <a:off x="1872" y="1248"/>
              <a:ext cx="336" cy="0"/>
            </a:xfrm>
            <a:prstGeom prst="line">
              <a:avLst/>
            </a:prstGeom>
            <a:noFill/>
            <a:ln w="88900">
              <a:solidFill>
                <a:srgbClr val="FF0000"/>
              </a:solidFill>
              <a:round/>
              <a:headEnd type="triangle" w="med" len="med"/>
              <a:tailEnd/>
            </a:ln>
          </p:spPr>
          <p:txBody>
            <a:bodyPr wrap="none" anchor="ctr">
              <a:prstTxWarp prst="textNoShape">
                <a:avLst/>
              </a:prstTxWarp>
            </a:bodyPr>
            <a:lstStyle/>
            <a:p>
              <a:endParaRPr lang="en-US"/>
            </a:p>
          </p:txBody>
        </p:sp>
      </p:grpSp>
      <p:grpSp>
        <p:nvGrpSpPr>
          <p:cNvPr id="3" name="Group 11"/>
          <p:cNvGrpSpPr>
            <a:grpSpLocks/>
          </p:cNvGrpSpPr>
          <p:nvPr/>
        </p:nvGrpSpPr>
        <p:grpSpPr bwMode="auto">
          <a:xfrm>
            <a:off x="5105400" y="1371600"/>
            <a:ext cx="3886200" cy="1524000"/>
            <a:chOff x="3071" y="1201"/>
            <a:chExt cx="2448" cy="931"/>
          </a:xfrm>
        </p:grpSpPr>
        <p:sp>
          <p:nvSpPr>
            <p:cNvPr id="20512" name="Line 12"/>
            <p:cNvSpPr>
              <a:spLocks noChangeShapeType="1"/>
            </p:cNvSpPr>
            <p:nvPr/>
          </p:nvSpPr>
          <p:spPr bwMode="auto">
            <a:xfrm rot="10779537">
              <a:off x="3071" y="1346"/>
              <a:ext cx="336" cy="1"/>
            </a:xfrm>
            <a:prstGeom prst="line">
              <a:avLst/>
            </a:prstGeom>
            <a:noFill/>
            <a:ln w="88900">
              <a:solidFill>
                <a:srgbClr val="FF0000"/>
              </a:solidFill>
              <a:round/>
              <a:headEnd type="triangle" w="med" len="med"/>
              <a:tailEnd/>
            </a:ln>
          </p:spPr>
          <p:txBody>
            <a:bodyPr wrap="none" anchor="ctr">
              <a:prstTxWarp prst="textNoShape">
                <a:avLst/>
              </a:prstTxWarp>
            </a:bodyPr>
            <a:lstStyle/>
            <a:p>
              <a:endParaRPr lang="en-US"/>
            </a:p>
          </p:txBody>
        </p:sp>
        <p:sp>
          <p:nvSpPr>
            <p:cNvPr id="20513" name="Text Box 13"/>
            <p:cNvSpPr txBox="1">
              <a:spLocks noChangeArrowheads="1"/>
            </p:cNvSpPr>
            <p:nvPr/>
          </p:nvSpPr>
          <p:spPr bwMode="auto">
            <a:xfrm>
              <a:off x="3551" y="1201"/>
              <a:ext cx="1968" cy="931"/>
            </a:xfrm>
            <a:prstGeom prst="rect">
              <a:avLst/>
            </a:prstGeom>
            <a:noFill/>
            <a:ln w="38100">
              <a:solidFill>
                <a:srgbClr val="FF0000"/>
              </a:solidFill>
              <a:miter lim="800000"/>
              <a:headEnd/>
              <a:tailEnd/>
            </a:ln>
          </p:spPr>
          <p:txBody>
            <a:bodyPr>
              <a:prstTxWarp prst="textNoShape">
                <a:avLst/>
              </a:prstTxWarp>
              <a:spAutoFit/>
            </a:bodyPr>
            <a:lstStyle/>
            <a:p>
              <a:pPr eaLnBrk="0" hangingPunct="0"/>
              <a:r>
                <a:rPr lang="en-US" b="1" u="sng">
                  <a:solidFill>
                    <a:srgbClr val="000000"/>
                  </a:solidFill>
                  <a:latin typeface="Tw Cen MT" charset="0"/>
                </a:rPr>
                <a:t>Intensive Individual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Individual Students</a:t>
              </a:r>
            </a:p>
            <a:p>
              <a:pPr eaLnBrk="0" hangingPunct="0">
                <a:buFontTx/>
                <a:buChar char="•"/>
              </a:pPr>
              <a:r>
                <a:rPr lang="en-US" b="1">
                  <a:solidFill>
                    <a:srgbClr val="000000"/>
                  </a:solidFill>
                  <a:latin typeface="Tw Cen MT" charset="0"/>
                </a:rPr>
                <a:t>Intense, durable procedures</a:t>
              </a:r>
            </a:p>
            <a:p>
              <a:pPr eaLnBrk="0" hangingPunct="0">
                <a:buFontTx/>
                <a:buChar char="•"/>
              </a:pPr>
              <a:r>
                <a:rPr lang="en-US" b="1">
                  <a:solidFill>
                    <a:srgbClr val="000000"/>
                  </a:solidFill>
                  <a:latin typeface="Tw Cen MT" charset="0"/>
                </a:rPr>
                <a:t> Wraparound Plans</a:t>
              </a:r>
            </a:p>
          </p:txBody>
        </p:sp>
      </p:grpSp>
      <p:grpSp>
        <p:nvGrpSpPr>
          <p:cNvPr id="4" name="Group 14"/>
          <p:cNvGrpSpPr>
            <a:grpSpLocks/>
          </p:cNvGrpSpPr>
          <p:nvPr/>
        </p:nvGrpSpPr>
        <p:grpSpPr bwMode="auto">
          <a:xfrm>
            <a:off x="304800" y="3048000"/>
            <a:ext cx="3657600" cy="1200150"/>
            <a:chOff x="96" y="1968"/>
            <a:chExt cx="2304" cy="756"/>
          </a:xfrm>
        </p:grpSpPr>
        <p:sp>
          <p:nvSpPr>
            <p:cNvPr id="20510" name="Text Box 15"/>
            <p:cNvSpPr txBox="1">
              <a:spLocks noChangeArrowheads="1"/>
            </p:cNvSpPr>
            <p:nvPr/>
          </p:nvSpPr>
          <p:spPr bwMode="auto">
            <a:xfrm>
              <a:off x="96" y="1968"/>
              <a:ext cx="1536" cy="756"/>
            </a:xfrm>
            <a:prstGeom prst="rect">
              <a:avLst/>
            </a:prstGeom>
            <a:noFill/>
            <a:ln w="38100">
              <a:solidFill>
                <a:srgbClr val="FFFF00"/>
              </a:solidFill>
              <a:miter lim="800000"/>
              <a:headEnd/>
              <a:tailEnd/>
            </a:ln>
          </p:spPr>
          <p:txBody>
            <a:bodyPr>
              <a:prstTxWarp prst="textNoShape">
                <a:avLst/>
              </a:prstTxWarp>
              <a:spAutoFit/>
            </a:bodyPr>
            <a:lstStyle/>
            <a:p>
              <a:pPr eaLnBrk="0" hangingPunct="0"/>
              <a:r>
                <a:rPr lang="en-US" b="1" u="sng">
                  <a:solidFill>
                    <a:srgbClr val="000000"/>
                  </a:solidFill>
                  <a:latin typeface="Tw Cen MT" charset="0"/>
                </a:rPr>
                <a:t>Tier II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Some students (at-risk)</a:t>
              </a:r>
            </a:p>
            <a:p>
              <a:pPr eaLnBrk="0" hangingPunct="0">
                <a:buFontTx/>
                <a:buChar char="•"/>
              </a:pPr>
              <a:r>
                <a:rPr lang="en-US" b="1">
                  <a:solidFill>
                    <a:srgbClr val="000000"/>
                  </a:solidFill>
                  <a:latin typeface="Tw Cen MT" charset="0"/>
                </a:rPr>
                <a:t>High efficiency</a:t>
              </a:r>
            </a:p>
            <a:p>
              <a:pPr eaLnBrk="0" hangingPunct="0">
                <a:buFontTx/>
                <a:buChar char="•"/>
              </a:pPr>
              <a:r>
                <a:rPr lang="en-US" b="1">
                  <a:solidFill>
                    <a:srgbClr val="000000"/>
                  </a:solidFill>
                  <a:latin typeface="Tw Cen MT" charset="0"/>
                </a:rPr>
                <a:t>Rapid response</a:t>
              </a:r>
              <a:endParaRPr lang="en-US">
                <a:solidFill>
                  <a:srgbClr val="000000"/>
                </a:solidFill>
                <a:latin typeface="Tw Cen MT" charset="0"/>
              </a:endParaRPr>
            </a:p>
          </p:txBody>
        </p:sp>
        <p:sp>
          <p:nvSpPr>
            <p:cNvPr id="20511" name="Line 16"/>
            <p:cNvSpPr>
              <a:spLocks noChangeShapeType="1"/>
            </p:cNvSpPr>
            <p:nvPr/>
          </p:nvSpPr>
          <p:spPr bwMode="auto">
            <a:xfrm>
              <a:off x="1968" y="2016"/>
              <a:ext cx="432" cy="0"/>
            </a:xfrm>
            <a:prstGeom prst="line">
              <a:avLst/>
            </a:prstGeom>
            <a:noFill/>
            <a:ln w="88900">
              <a:solidFill>
                <a:srgbClr val="FFFF00"/>
              </a:solidFill>
              <a:round/>
              <a:headEnd type="triangle" w="med" len="med"/>
              <a:tailEnd/>
            </a:ln>
          </p:spPr>
          <p:txBody>
            <a:bodyPr wrap="none" anchor="ctr">
              <a:prstTxWarp prst="textNoShape">
                <a:avLst/>
              </a:prstTxWarp>
            </a:bodyPr>
            <a:lstStyle/>
            <a:p>
              <a:endParaRPr lang="en-US"/>
            </a:p>
          </p:txBody>
        </p:sp>
      </p:grpSp>
      <p:grpSp>
        <p:nvGrpSpPr>
          <p:cNvPr id="5" name="Group 17"/>
          <p:cNvGrpSpPr>
            <a:grpSpLocks/>
          </p:cNvGrpSpPr>
          <p:nvPr/>
        </p:nvGrpSpPr>
        <p:grpSpPr bwMode="auto">
          <a:xfrm>
            <a:off x="5716588" y="3048000"/>
            <a:ext cx="3198812" cy="1200150"/>
            <a:chOff x="3697" y="1969"/>
            <a:chExt cx="2015" cy="756"/>
          </a:xfrm>
        </p:grpSpPr>
        <p:sp>
          <p:nvSpPr>
            <p:cNvPr id="20508" name="Text Box 18"/>
            <p:cNvSpPr txBox="1">
              <a:spLocks noChangeArrowheads="1"/>
            </p:cNvSpPr>
            <p:nvPr/>
          </p:nvSpPr>
          <p:spPr bwMode="auto">
            <a:xfrm>
              <a:off x="4176" y="1969"/>
              <a:ext cx="1536" cy="756"/>
            </a:xfrm>
            <a:prstGeom prst="rect">
              <a:avLst/>
            </a:prstGeom>
            <a:noFill/>
            <a:ln w="38100">
              <a:solidFill>
                <a:srgbClr val="FFFF00"/>
              </a:solidFill>
              <a:miter lim="800000"/>
              <a:headEnd/>
              <a:tailEnd/>
            </a:ln>
          </p:spPr>
          <p:txBody>
            <a:bodyPr>
              <a:prstTxWarp prst="textNoShape">
                <a:avLst/>
              </a:prstTxWarp>
              <a:spAutoFit/>
            </a:bodyPr>
            <a:lstStyle/>
            <a:p>
              <a:pPr eaLnBrk="0" hangingPunct="0"/>
              <a:r>
                <a:rPr lang="en-US" b="1" u="sng">
                  <a:solidFill>
                    <a:srgbClr val="000000"/>
                  </a:solidFill>
                  <a:latin typeface="Tw Cen MT" charset="0"/>
                </a:rPr>
                <a:t>Group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Some students (at-risk)</a:t>
              </a:r>
            </a:p>
            <a:p>
              <a:pPr eaLnBrk="0" hangingPunct="0">
                <a:buFontTx/>
                <a:buChar char="•"/>
              </a:pPr>
              <a:r>
                <a:rPr lang="en-US" b="1">
                  <a:solidFill>
                    <a:srgbClr val="000000"/>
                  </a:solidFill>
                  <a:latin typeface="Tw Cen MT" charset="0"/>
                </a:rPr>
                <a:t>High efficiency</a:t>
              </a:r>
            </a:p>
            <a:p>
              <a:pPr eaLnBrk="0" hangingPunct="0">
                <a:buFontTx/>
                <a:buChar char="•"/>
              </a:pPr>
              <a:r>
                <a:rPr lang="en-US" b="1">
                  <a:solidFill>
                    <a:srgbClr val="000000"/>
                  </a:solidFill>
                  <a:latin typeface="Tw Cen MT" charset="0"/>
                </a:rPr>
                <a:t>Rapid response</a:t>
              </a:r>
            </a:p>
          </p:txBody>
        </p:sp>
        <p:sp>
          <p:nvSpPr>
            <p:cNvPr id="20509" name="Line 19"/>
            <p:cNvSpPr>
              <a:spLocks noChangeShapeType="1"/>
            </p:cNvSpPr>
            <p:nvPr/>
          </p:nvSpPr>
          <p:spPr bwMode="auto">
            <a:xfrm rot="10739161">
              <a:off x="3697" y="2020"/>
              <a:ext cx="285" cy="143"/>
            </a:xfrm>
            <a:prstGeom prst="line">
              <a:avLst/>
            </a:prstGeom>
            <a:noFill/>
            <a:ln w="88900">
              <a:solidFill>
                <a:srgbClr val="FFFF00"/>
              </a:solidFill>
              <a:round/>
              <a:headEnd type="triangle" w="med" len="med"/>
              <a:tailEnd/>
            </a:ln>
          </p:spPr>
          <p:txBody>
            <a:bodyPr wrap="none" anchor="ctr">
              <a:prstTxWarp prst="textNoShape">
                <a:avLst/>
              </a:prstTxWarp>
            </a:bodyPr>
            <a:lstStyle/>
            <a:p>
              <a:endParaRPr lang="en-US"/>
            </a:p>
          </p:txBody>
        </p:sp>
      </p:grpSp>
      <p:grpSp>
        <p:nvGrpSpPr>
          <p:cNvPr id="6" name="Group 20"/>
          <p:cNvGrpSpPr>
            <a:grpSpLocks/>
          </p:cNvGrpSpPr>
          <p:nvPr/>
        </p:nvGrpSpPr>
        <p:grpSpPr bwMode="auto">
          <a:xfrm>
            <a:off x="304800" y="4724400"/>
            <a:ext cx="3048000" cy="1200150"/>
            <a:chOff x="144" y="2929"/>
            <a:chExt cx="2534" cy="473"/>
          </a:xfrm>
        </p:grpSpPr>
        <p:sp>
          <p:nvSpPr>
            <p:cNvPr id="20506" name="Text Box 21"/>
            <p:cNvSpPr txBox="1">
              <a:spLocks noChangeArrowheads="1"/>
            </p:cNvSpPr>
            <p:nvPr/>
          </p:nvSpPr>
          <p:spPr bwMode="auto">
            <a:xfrm>
              <a:off x="144" y="2929"/>
              <a:ext cx="2027" cy="473"/>
            </a:xfrm>
            <a:prstGeom prst="rect">
              <a:avLst/>
            </a:prstGeom>
            <a:noFill/>
            <a:ln w="38100">
              <a:solidFill>
                <a:srgbClr val="009900"/>
              </a:solidFill>
              <a:miter lim="800000"/>
              <a:headEnd/>
              <a:tailEnd/>
            </a:ln>
          </p:spPr>
          <p:txBody>
            <a:bodyPr>
              <a:prstTxWarp prst="textNoShape">
                <a:avLst/>
              </a:prstTxWarp>
              <a:spAutoFit/>
            </a:bodyPr>
            <a:lstStyle/>
            <a:p>
              <a:pPr eaLnBrk="0" hangingPunct="0"/>
              <a:r>
                <a:rPr lang="en-US" b="1" u="sng">
                  <a:solidFill>
                    <a:srgbClr val="000000"/>
                  </a:solidFill>
                  <a:latin typeface="Tw Cen MT" charset="0"/>
                </a:rPr>
                <a:t>Tier I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All students</a:t>
              </a:r>
            </a:p>
            <a:p>
              <a:pPr eaLnBrk="0" hangingPunct="0">
                <a:buFontTx/>
                <a:buChar char="•"/>
              </a:pPr>
              <a:r>
                <a:rPr lang="en-US" b="1">
                  <a:solidFill>
                    <a:srgbClr val="000000"/>
                  </a:solidFill>
                  <a:latin typeface="Tw Cen MT" charset="0"/>
                </a:rPr>
                <a:t>Preventive,  proactive</a:t>
              </a:r>
            </a:p>
            <a:p>
              <a:pPr eaLnBrk="0" hangingPunct="0">
                <a:buFontTx/>
                <a:buChar char="•"/>
              </a:pPr>
              <a:r>
                <a:rPr lang="en-US" b="1">
                  <a:solidFill>
                    <a:srgbClr val="000000"/>
                  </a:solidFill>
                  <a:latin typeface="Tw Cen MT" charset="0"/>
                </a:rPr>
                <a:t>All Academic Areas</a:t>
              </a:r>
            </a:p>
          </p:txBody>
        </p:sp>
        <p:sp>
          <p:nvSpPr>
            <p:cNvPr id="20507" name="Line 22"/>
            <p:cNvSpPr>
              <a:spLocks noChangeShapeType="1"/>
            </p:cNvSpPr>
            <p:nvPr/>
          </p:nvSpPr>
          <p:spPr bwMode="auto">
            <a:xfrm>
              <a:off x="2234" y="2989"/>
              <a:ext cx="444" cy="0"/>
            </a:xfrm>
            <a:prstGeom prst="line">
              <a:avLst/>
            </a:prstGeom>
            <a:noFill/>
            <a:ln w="88900">
              <a:solidFill>
                <a:srgbClr val="009900"/>
              </a:solidFill>
              <a:round/>
              <a:headEnd type="triangle" w="med" len="med"/>
              <a:tailEnd/>
            </a:ln>
          </p:spPr>
          <p:txBody>
            <a:bodyPr wrap="none" anchor="ctr">
              <a:prstTxWarp prst="textNoShape">
                <a:avLst/>
              </a:prstTxWarp>
            </a:bodyPr>
            <a:lstStyle/>
            <a:p>
              <a:endParaRPr lang="en-US"/>
            </a:p>
          </p:txBody>
        </p:sp>
      </p:grpSp>
      <p:grpSp>
        <p:nvGrpSpPr>
          <p:cNvPr id="7" name="Group 23"/>
          <p:cNvGrpSpPr>
            <a:grpSpLocks/>
          </p:cNvGrpSpPr>
          <p:nvPr/>
        </p:nvGrpSpPr>
        <p:grpSpPr bwMode="auto">
          <a:xfrm>
            <a:off x="5943600" y="4800600"/>
            <a:ext cx="3200400" cy="1477963"/>
            <a:chOff x="3888" y="3218"/>
            <a:chExt cx="2016" cy="931"/>
          </a:xfrm>
        </p:grpSpPr>
        <p:sp>
          <p:nvSpPr>
            <p:cNvPr id="20504" name="Text Box 24"/>
            <p:cNvSpPr txBox="1">
              <a:spLocks noChangeArrowheads="1"/>
            </p:cNvSpPr>
            <p:nvPr/>
          </p:nvSpPr>
          <p:spPr bwMode="auto">
            <a:xfrm>
              <a:off x="4272" y="3218"/>
              <a:ext cx="1632" cy="931"/>
            </a:xfrm>
            <a:prstGeom prst="rect">
              <a:avLst/>
            </a:prstGeom>
            <a:noFill/>
            <a:ln w="38100">
              <a:solidFill>
                <a:srgbClr val="009900"/>
              </a:solidFill>
              <a:miter lim="800000"/>
              <a:headEnd/>
              <a:tailEnd/>
            </a:ln>
          </p:spPr>
          <p:txBody>
            <a:bodyPr>
              <a:prstTxWarp prst="textNoShape">
                <a:avLst/>
              </a:prstTxWarp>
              <a:spAutoFit/>
            </a:bodyPr>
            <a:lstStyle/>
            <a:p>
              <a:pPr eaLnBrk="0" hangingPunct="0"/>
              <a:r>
                <a:rPr lang="en-US" b="1" u="sng">
                  <a:solidFill>
                    <a:srgbClr val="000000"/>
                  </a:solidFill>
                  <a:latin typeface="Tw Cen MT" charset="0"/>
                </a:rPr>
                <a:t>Universal Interventions</a:t>
              </a:r>
              <a:endParaRPr lang="en-US" b="1">
                <a:solidFill>
                  <a:srgbClr val="000000"/>
                </a:solidFill>
                <a:latin typeface="Tw Cen MT" charset="0"/>
              </a:endParaRPr>
            </a:p>
            <a:p>
              <a:pPr eaLnBrk="0" hangingPunct="0">
                <a:buFontTx/>
                <a:buChar char="•"/>
              </a:pPr>
              <a:r>
                <a:rPr lang="en-US" b="1">
                  <a:solidFill>
                    <a:srgbClr val="000000"/>
                  </a:solidFill>
                  <a:latin typeface="Tw Cen MT" charset="0"/>
                </a:rPr>
                <a:t>All settings,all students</a:t>
              </a:r>
            </a:p>
            <a:p>
              <a:pPr eaLnBrk="0" hangingPunct="0">
                <a:buFontTx/>
                <a:buChar char="•"/>
              </a:pPr>
              <a:r>
                <a:rPr lang="en-US" b="1">
                  <a:solidFill>
                    <a:srgbClr val="000000"/>
                  </a:solidFill>
                  <a:latin typeface="Tw Cen MT" charset="0"/>
                </a:rPr>
                <a:t>Preventive, proactive</a:t>
              </a:r>
            </a:p>
            <a:p>
              <a:pPr eaLnBrk="0" hangingPunct="0">
                <a:buFontTx/>
                <a:buChar char="•"/>
              </a:pPr>
              <a:r>
                <a:rPr lang="en-US" b="1">
                  <a:solidFill>
                    <a:srgbClr val="000000"/>
                  </a:solidFill>
                  <a:latin typeface="Tw Cen MT" charset="0"/>
                </a:rPr>
                <a:t> School-wide Programming</a:t>
              </a:r>
            </a:p>
          </p:txBody>
        </p:sp>
        <p:sp>
          <p:nvSpPr>
            <p:cNvPr id="20505" name="Line 25"/>
            <p:cNvSpPr>
              <a:spLocks noChangeShapeType="1"/>
            </p:cNvSpPr>
            <p:nvPr/>
          </p:nvSpPr>
          <p:spPr bwMode="auto">
            <a:xfrm rot="10779294">
              <a:off x="3888" y="3219"/>
              <a:ext cx="336" cy="1"/>
            </a:xfrm>
            <a:prstGeom prst="line">
              <a:avLst/>
            </a:prstGeom>
            <a:noFill/>
            <a:ln w="88900">
              <a:solidFill>
                <a:srgbClr val="009900"/>
              </a:solidFill>
              <a:round/>
              <a:headEnd type="triangle" w="med" len="med"/>
              <a:tailEnd/>
            </a:ln>
          </p:spPr>
          <p:txBody>
            <a:bodyPr wrap="none" anchor="ctr">
              <a:prstTxWarp prst="textNoShape">
                <a:avLst/>
              </a:prstTxWarp>
            </a:bodyPr>
            <a:lstStyle/>
            <a:p>
              <a:endParaRPr lang="en-US"/>
            </a:p>
          </p:txBody>
        </p:sp>
      </p:grpSp>
      <p:sp>
        <p:nvSpPr>
          <p:cNvPr id="24589" name="Rectangle 28"/>
          <p:cNvSpPr>
            <a:spLocks noGrp="1" noChangeArrowheads="1"/>
          </p:cNvSpPr>
          <p:nvPr>
            <p:ph type="title"/>
          </p:nvPr>
        </p:nvSpPr>
        <p:spPr>
          <a:xfrm>
            <a:off x="304800" y="304800"/>
            <a:ext cx="8229600" cy="609600"/>
          </a:xfrm>
        </p:spPr>
        <p:txBody>
          <a:bodyPr rtlCol="0">
            <a:normAutofit fontScale="90000"/>
          </a:bodyPr>
          <a:lstStyle/>
          <a:p>
            <a:pPr fontAlgn="auto">
              <a:spcAft>
                <a:spcPts val="0"/>
              </a:spcAft>
              <a:defRPr/>
            </a:pPr>
            <a:r>
              <a:rPr lang="en-US" u="sng" dirty="0" smtClean="0">
                <a:solidFill>
                  <a:sysClr val="windowText" lastClr="000000"/>
                </a:solidFill>
                <a:latin typeface="+mn-lt"/>
                <a:ea typeface="+mj-ea"/>
                <a:cs typeface="ＭＳ Ｐゴシック"/>
              </a:rPr>
              <a:t>Response to Intervention</a:t>
            </a:r>
          </a:p>
        </p:txBody>
      </p:sp>
      <p:sp>
        <p:nvSpPr>
          <p:cNvPr id="20493" name="Text Box 29"/>
          <p:cNvSpPr txBox="1">
            <a:spLocks noChangeArrowheads="1"/>
          </p:cNvSpPr>
          <p:nvPr/>
        </p:nvSpPr>
        <p:spPr bwMode="auto">
          <a:xfrm>
            <a:off x="457200" y="990600"/>
            <a:ext cx="1966913" cy="369888"/>
          </a:xfrm>
          <a:prstGeom prst="rect">
            <a:avLst/>
          </a:prstGeom>
          <a:noFill/>
          <a:ln w="9525">
            <a:noFill/>
            <a:miter lim="800000"/>
            <a:headEnd/>
            <a:tailEnd/>
          </a:ln>
        </p:spPr>
        <p:txBody>
          <a:bodyPr wrap="none">
            <a:prstTxWarp prst="textNoShape">
              <a:avLst/>
            </a:prstTxWarp>
            <a:spAutoFit/>
          </a:bodyPr>
          <a:lstStyle/>
          <a:p>
            <a:pPr eaLnBrk="0" hangingPunct="0"/>
            <a:r>
              <a:rPr lang="en-US" b="1" u="sng">
                <a:solidFill>
                  <a:srgbClr val="000000"/>
                </a:solidFill>
                <a:latin typeface="Tw Cen MT" charset="0"/>
              </a:rPr>
              <a:t>Academic Systems</a:t>
            </a:r>
          </a:p>
        </p:txBody>
      </p:sp>
      <p:sp>
        <p:nvSpPr>
          <p:cNvPr id="20494" name="Text Box 30"/>
          <p:cNvSpPr txBox="1">
            <a:spLocks noChangeArrowheads="1"/>
          </p:cNvSpPr>
          <p:nvPr/>
        </p:nvSpPr>
        <p:spPr bwMode="auto">
          <a:xfrm>
            <a:off x="6096000" y="990600"/>
            <a:ext cx="2060575" cy="369888"/>
          </a:xfrm>
          <a:prstGeom prst="rect">
            <a:avLst/>
          </a:prstGeom>
          <a:noFill/>
          <a:ln w="9525">
            <a:noFill/>
            <a:miter lim="800000"/>
            <a:headEnd/>
            <a:tailEnd/>
          </a:ln>
        </p:spPr>
        <p:txBody>
          <a:bodyPr wrap="none">
            <a:prstTxWarp prst="textNoShape">
              <a:avLst/>
            </a:prstTxWarp>
            <a:spAutoFit/>
          </a:bodyPr>
          <a:lstStyle/>
          <a:p>
            <a:pPr eaLnBrk="0" hangingPunct="0"/>
            <a:r>
              <a:rPr lang="en-US" b="1" u="sng">
                <a:solidFill>
                  <a:srgbClr val="000000"/>
                </a:solidFill>
                <a:latin typeface="Tw Cen MT" charset="0"/>
              </a:rPr>
              <a:t>Behavioral Systems</a:t>
            </a:r>
          </a:p>
        </p:txBody>
      </p:sp>
      <p:sp>
        <p:nvSpPr>
          <p:cNvPr id="20495" name="AutoShape 2"/>
          <p:cNvSpPr>
            <a:spLocks noChangeArrowheads="1"/>
          </p:cNvSpPr>
          <p:nvPr/>
        </p:nvSpPr>
        <p:spPr bwMode="auto">
          <a:xfrm>
            <a:off x="2819400" y="1524000"/>
            <a:ext cx="3733800" cy="5181600"/>
          </a:xfrm>
          <a:prstGeom prst="triangle">
            <a:avLst>
              <a:gd name="adj" fmla="val 50000"/>
            </a:avLst>
          </a:prstGeom>
          <a:solidFill>
            <a:srgbClr val="009900"/>
          </a:solidFill>
          <a:ln w="9525">
            <a:solidFill>
              <a:schemeClr val="tx1"/>
            </a:solidFill>
            <a:miter lim="800000"/>
            <a:headEnd/>
            <a:tailEnd/>
          </a:ln>
        </p:spPr>
        <p:txBody>
          <a:bodyPr wrap="none" anchor="ctr">
            <a:prstTxWarp prst="textNoShape">
              <a:avLst/>
            </a:prstTxWarp>
          </a:bodyPr>
          <a:lstStyle/>
          <a:p>
            <a:pPr algn="ctr" eaLnBrk="0" hangingPunct="0"/>
            <a:endParaRPr lang="en-US">
              <a:solidFill>
                <a:srgbClr val="000000"/>
              </a:solidFill>
              <a:latin typeface="Tw Cen MT" charset="0"/>
              <a:ea typeface="Arial" charset="0"/>
              <a:cs typeface="Arial" charset="0"/>
            </a:endParaRPr>
          </a:p>
        </p:txBody>
      </p:sp>
      <p:sp>
        <p:nvSpPr>
          <p:cNvPr id="34" name="AutoShape 3"/>
          <p:cNvSpPr>
            <a:spLocks noChangeArrowheads="1"/>
          </p:cNvSpPr>
          <p:nvPr/>
        </p:nvSpPr>
        <p:spPr bwMode="auto">
          <a:xfrm>
            <a:off x="4114800" y="1676400"/>
            <a:ext cx="1143000" cy="1447800"/>
          </a:xfrm>
          <a:prstGeom prst="triangle">
            <a:avLst>
              <a:gd name="adj" fmla="val 50000"/>
            </a:avLst>
          </a:prstGeom>
          <a:solidFill>
            <a:srgbClr val="FFFF00"/>
          </a:solidFill>
          <a:ln w="9525">
            <a:solidFill>
              <a:schemeClr val="tx1"/>
            </a:solidFill>
            <a:miter lim="800000"/>
            <a:headEnd/>
            <a:tailEnd/>
          </a:ln>
          <a:effectLst>
            <a:glow rad="228600">
              <a:srgbClr val="FFFF00">
                <a:alpha val="40000"/>
              </a:srgbClr>
            </a:glow>
          </a:effectLst>
        </p:spPr>
        <p:txBody>
          <a:bodyPr wrap="none" anchor="ctr"/>
          <a:lstStyle/>
          <a:p>
            <a:pPr algn="ctr" eaLnBrk="0" fontAlgn="auto" hangingPunct="0">
              <a:spcBef>
                <a:spcPts val="0"/>
              </a:spcBef>
              <a:spcAft>
                <a:spcPts val="0"/>
              </a:spcAft>
              <a:defRPr/>
            </a:pPr>
            <a:endParaRPr lang="en-US" dirty="0">
              <a:solidFill>
                <a:sysClr val="windowText" lastClr="000000"/>
              </a:solidFill>
              <a:latin typeface="+mn-lt"/>
              <a:ea typeface="ＭＳ Ｐゴシック" charset="-128"/>
              <a:cs typeface="Arial" pitchFamily="34" charset="0"/>
            </a:endParaRPr>
          </a:p>
        </p:txBody>
      </p:sp>
      <p:sp>
        <p:nvSpPr>
          <p:cNvPr id="50" name="Text Box 4"/>
          <p:cNvSpPr txBox="1">
            <a:spLocks noChangeArrowheads="1"/>
          </p:cNvSpPr>
          <p:nvPr/>
        </p:nvSpPr>
        <p:spPr bwMode="auto">
          <a:xfrm>
            <a:off x="5181600" y="2667000"/>
            <a:ext cx="695325"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5-10%</a:t>
            </a:r>
          </a:p>
        </p:txBody>
      </p:sp>
      <p:sp>
        <p:nvSpPr>
          <p:cNvPr id="51" name="Rectangle 50"/>
          <p:cNvSpPr>
            <a:spLocks noChangeArrowheads="1"/>
          </p:cNvSpPr>
          <p:nvPr/>
        </p:nvSpPr>
        <p:spPr bwMode="auto">
          <a:xfrm>
            <a:off x="5867400" y="4267200"/>
            <a:ext cx="790575" cy="307975"/>
          </a:xfrm>
          <a:prstGeom prst="rect">
            <a:avLst/>
          </a:prstGeom>
          <a:noFill/>
          <a:ln w="9525">
            <a:noFill/>
            <a:miter lim="800000"/>
            <a:headEnd/>
            <a:tailEnd/>
          </a:ln>
        </p:spPr>
        <p:txBody>
          <a:bodyPr wrap="none">
            <a:prstTxWarp prst="textNoShape">
              <a:avLst/>
            </a:prstTxWarp>
            <a:spAutoFit/>
          </a:bodyPr>
          <a:lstStyle/>
          <a:p>
            <a:pPr eaLnBrk="0" hangingPunct="0"/>
            <a:r>
              <a:rPr lang="en-US" sz="1400" b="1">
                <a:solidFill>
                  <a:srgbClr val="000000"/>
                </a:solidFill>
                <a:latin typeface="Tw Cen MT" charset="0"/>
              </a:rPr>
              <a:t>80-90%</a:t>
            </a:r>
          </a:p>
        </p:txBody>
      </p:sp>
      <p:sp>
        <p:nvSpPr>
          <p:cNvPr id="32" name="AutoShape 14"/>
          <p:cNvSpPr>
            <a:spLocks noChangeArrowheads="1"/>
          </p:cNvSpPr>
          <p:nvPr/>
        </p:nvSpPr>
        <p:spPr bwMode="auto">
          <a:xfrm>
            <a:off x="4419600" y="1600200"/>
            <a:ext cx="533400" cy="685800"/>
          </a:xfrm>
          <a:prstGeom prst="triangle">
            <a:avLst>
              <a:gd name="adj" fmla="val 57143"/>
            </a:avLst>
          </a:prstGeom>
          <a:solidFill>
            <a:srgbClr val="FF0000"/>
          </a:solidFill>
          <a:ln w="9525">
            <a:solidFill>
              <a:schemeClr val="tx1"/>
            </a:solidFill>
            <a:miter lim="800000"/>
            <a:headEnd/>
            <a:tailEnd/>
          </a:ln>
          <a:effectLst>
            <a:glow rad="139700">
              <a:schemeClr val="accent2">
                <a:satMod val="175000"/>
                <a:alpha val="40000"/>
              </a:schemeClr>
            </a:glow>
          </a:effectLst>
        </p:spPr>
        <p:txBody>
          <a:bodyPr wrap="none" anchor="ctr"/>
          <a:lstStyle/>
          <a:p>
            <a:pPr eaLnBrk="0" fontAlgn="auto" hangingPunct="0">
              <a:spcBef>
                <a:spcPts val="0"/>
              </a:spcBef>
              <a:spcAft>
                <a:spcPts val="0"/>
              </a:spcAft>
              <a:defRPr/>
            </a:pPr>
            <a:endParaRPr lang="en-US" dirty="0">
              <a:solidFill>
                <a:sysClr val="windowText" lastClr="000000"/>
              </a:solidFill>
              <a:latin typeface="+mn-lt"/>
              <a:ea typeface="ＭＳ Ｐゴシック" charset="-128"/>
              <a:cs typeface="ＭＳ Ｐゴシック"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32"/>
                                        </p:tgtEl>
                                        <p:attrNameLst>
                                          <p:attrName>style.visibility</p:attrName>
                                        </p:attrNameLst>
                                      </p:cBhvr>
                                      <p:to>
                                        <p:strVal val="visible"/>
                                      </p:to>
                                    </p:set>
                                    <p:animEffect transition="in" filter="dissolve">
                                      <p:cBhvr>
                                        <p:cTn id="15" dur="500"/>
                                        <p:tgtEl>
                                          <p:spTgt spid="103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dissolve">
                                      <p:cBhvr>
                                        <p:cTn id="18" dur="500"/>
                                        <p:tgtEl>
                                          <p:spTgt spid="5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dissolve">
                                      <p:cBhvr>
                                        <p:cTn id="23" dur="500"/>
                                        <p:tgtEl>
                                          <p:spTgt spid="34"/>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030"/>
                                        </p:tgtEl>
                                        <p:attrNameLst>
                                          <p:attrName>style.visibility</p:attrName>
                                        </p:attrNameLst>
                                      </p:cBhvr>
                                      <p:to>
                                        <p:strVal val="visible"/>
                                      </p:to>
                                    </p:set>
                                    <p:animEffect transition="in" filter="dissolve">
                                      <p:cBhvr>
                                        <p:cTn id="26" dur="500"/>
                                        <p:tgtEl>
                                          <p:spTgt spid="1030"/>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dissolve">
                                      <p:cBhvr>
                                        <p:cTn id="29" dur="500"/>
                                        <p:tgtEl>
                                          <p:spTgt spid="50"/>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dissolve">
                                      <p:cBhvr>
                                        <p:cTn id="34" dur="500"/>
                                        <p:tgtEl>
                                          <p:spTgt spid="4"/>
                                        </p:tgtEl>
                                      </p:cBhvr>
                                    </p:animEffect>
                                  </p:childTnLst>
                                </p:cTn>
                              </p:par>
                              <p:par>
                                <p:cTn id="35" presetID="9"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dissolve">
                                      <p:cBhvr>
                                        <p:cTn id="42" dur="500"/>
                                        <p:tgtEl>
                                          <p:spTgt spid="32"/>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028"/>
                                        </p:tgtEl>
                                        <p:attrNameLst>
                                          <p:attrName>style.visibility</p:attrName>
                                        </p:attrNameLst>
                                      </p:cBhvr>
                                      <p:to>
                                        <p:strVal val="visible"/>
                                      </p:to>
                                    </p:set>
                                    <p:animEffect transition="in" filter="dissolve">
                                      <p:cBhvr>
                                        <p:cTn id="45" dur="500"/>
                                        <p:tgtEl>
                                          <p:spTgt spid="1028"/>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029"/>
                                        </p:tgtEl>
                                        <p:attrNameLst>
                                          <p:attrName>style.visibility</p:attrName>
                                        </p:attrNameLst>
                                      </p:cBhvr>
                                      <p:to>
                                        <p:strVal val="visible"/>
                                      </p:to>
                                    </p:set>
                                    <p:animEffect transition="in" filter="dissolve">
                                      <p:cBhvr>
                                        <p:cTn id="48" dur="500"/>
                                        <p:tgtEl>
                                          <p:spTgt spid="1029"/>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dissolve">
                                      <p:cBhvr>
                                        <p:cTn id="53" dur="500"/>
                                        <p:tgtEl>
                                          <p:spTgt spid="2"/>
                                        </p:tgtEl>
                                      </p:cBhvr>
                                    </p:animEffect>
                                  </p:childTnLst>
                                </p:cTn>
                              </p:par>
                              <p:par>
                                <p:cTn id="54" presetID="9" presetClass="entr" presetSubtype="0" fill="hold" nodeType="with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dissolve">
                                      <p:cBhvr>
                                        <p:cTn id="56" dur="500"/>
                                        <p:tgtEl>
                                          <p:spTgt spid="3"/>
                                        </p:tgtEl>
                                      </p:cBhvr>
                                    </p:animEffect>
                                  </p:childTnLst>
                                </p:cTn>
                              </p:par>
                              <p:par>
                                <p:cTn id="57" presetID="1" presetClass="entr" presetSubtype="0" fill="hold" nodeType="withEffect">
                                  <p:stCondLst>
                                    <p:cond delay="0"/>
                                  </p:stCondLst>
                                  <p:childTnLst>
                                    <p:set>
                                      <p:cBhvr>
                                        <p:cTn id="58" dur="1" fill="hold">
                                          <p:stCondLst>
                                            <p:cond delay="499"/>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p:bldP spid="1029" grpId="0"/>
      <p:bldP spid="1030" grpId="0"/>
      <p:bldP spid="1032"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Tiered Interventions and Supports</a:t>
            </a:r>
            <a:endParaRPr lang="en-US" dirty="0">
              <a:solidFill>
                <a:schemeClr val="tx2"/>
              </a:solidFill>
            </a:endParaRPr>
          </a:p>
        </p:txBody>
      </p:sp>
      <p:sp>
        <p:nvSpPr>
          <p:cNvPr id="3" name="Content Placeholder 2"/>
          <p:cNvSpPr>
            <a:spLocks noGrp="1"/>
          </p:cNvSpPr>
          <p:nvPr>
            <p:ph idx="1"/>
          </p:nvPr>
        </p:nvSpPr>
        <p:spPr/>
        <p:txBody>
          <a:bodyPr/>
          <a:lstStyle/>
          <a:p>
            <a:pPr algn="ctr">
              <a:buNone/>
            </a:pPr>
            <a:r>
              <a:rPr lang="en-US" dirty="0" smtClean="0">
                <a:solidFill>
                  <a:schemeClr val="tx2"/>
                </a:solidFill>
              </a:rPr>
              <a:t>What is your school’s tiered interventions and supports process?</a:t>
            </a:r>
          </a:p>
          <a:p>
            <a:pPr algn="ctr">
              <a:buNone/>
            </a:pPr>
            <a:r>
              <a:rPr lang="en-US" dirty="0" smtClean="0">
                <a:solidFill>
                  <a:schemeClr val="tx2"/>
                </a:solidFill>
              </a:rPr>
              <a:t>What are the resources, the needs of the school?</a:t>
            </a:r>
          </a:p>
          <a:p>
            <a:pPr algn="ctr">
              <a:buNone/>
            </a:pPr>
            <a:r>
              <a:rPr lang="en-US" dirty="0" smtClean="0">
                <a:solidFill>
                  <a:srgbClr val="00B050"/>
                </a:solidFill>
              </a:rPr>
              <a:t>Who captures data around students missing instructional time?</a:t>
            </a:r>
          </a:p>
          <a:p>
            <a:pPr algn="ctr">
              <a:buNone/>
            </a:pPr>
            <a:r>
              <a:rPr lang="en-US" dirty="0" smtClean="0">
                <a:solidFill>
                  <a:schemeClr val="accent4">
                    <a:lumMod val="75000"/>
                  </a:schemeClr>
                </a:solidFill>
              </a:rPr>
              <a:t>How is this information addressed?</a:t>
            </a:r>
          </a:p>
          <a:p>
            <a:pPr algn="ctr">
              <a:buNone/>
            </a:pPr>
            <a:r>
              <a:rPr lang="en-US" dirty="0" smtClean="0">
                <a:solidFill>
                  <a:schemeClr val="accent6">
                    <a:lumMod val="75000"/>
                  </a:schemeClr>
                </a:solidFill>
              </a:rPr>
              <a:t>Who is the team that bridges between behavior and academics?</a:t>
            </a:r>
            <a:endParaRPr lang="en-US" dirty="0" smtClean="0">
              <a:solidFill>
                <a:schemeClr val="accent6">
                  <a:lumMod val="75000"/>
                </a:schemeClr>
              </a:solidFill>
            </a:endParaRPr>
          </a:p>
          <a:p>
            <a:pPr>
              <a:buNone/>
            </a:pPr>
            <a:endParaRPr lang="en-US" dirty="0">
              <a:solidFill>
                <a:schemeClr val="tx2"/>
              </a:solidFil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228600" y="457200"/>
            <a:ext cx="8686800" cy="503238"/>
          </a:xfrm>
        </p:spPr>
        <p:txBody>
          <a:bodyPr rtlCol="0">
            <a:normAutofit/>
          </a:bodyPr>
          <a:lstStyle/>
          <a:p>
            <a:pPr eaLnBrk="1" fontAlgn="auto" hangingPunct="1">
              <a:spcAft>
                <a:spcPts val="0"/>
              </a:spcAft>
              <a:defRPr/>
            </a:pPr>
            <a:r>
              <a:rPr lang="en-US" sz="2000" b="1" u="sng" kern="1200" dirty="0">
                <a:solidFill>
                  <a:schemeClr val="tx2"/>
                </a:solidFill>
                <a:latin typeface="Arial" pitchFamily="34" charset="0"/>
                <a:cs typeface="Arial" pitchFamily="34" charset="0"/>
              </a:rPr>
              <a:t>The IEP is the Cornerstone of the Special Education Process</a:t>
            </a:r>
          </a:p>
        </p:txBody>
      </p:sp>
      <p:sp>
        <p:nvSpPr>
          <p:cNvPr id="20483" name="Line 3"/>
          <p:cNvSpPr>
            <a:spLocks noChangeShapeType="1"/>
          </p:cNvSpPr>
          <p:nvPr/>
        </p:nvSpPr>
        <p:spPr bwMode="auto">
          <a:xfrm flipV="1">
            <a:off x="4953000" y="3048000"/>
            <a:ext cx="228600" cy="45720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0484" name="Line 4"/>
          <p:cNvSpPr>
            <a:spLocks noChangeShapeType="1"/>
          </p:cNvSpPr>
          <p:nvPr/>
        </p:nvSpPr>
        <p:spPr bwMode="auto">
          <a:xfrm flipH="1" flipV="1">
            <a:off x="3657600" y="3048000"/>
            <a:ext cx="304800" cy="45720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3557" name="Text Box 5"/>
          <p:cNvSpPr txBox="1">
            <a:spLocks noChangeArrowheads="1"/>
          </p:cNvSpPr>
          <p:nvPr/>
        </p:nvSpPr>
        <p:spPr bwMode="auto">
          <a:xfrm>
            <a:off x="6019800" y="3581400"/>
            <a:ext cx="2819400" cy="925513"/>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a:solidFill>
                  <a:schemeClr val="tx2"/>
                </a:solidFill>
              </a:rPr>
              <a:t>Identifies how the student will be prepared for adult living</a:t>
            </a:r>
          </a:p>
        </p:txBody>
      </p:sp>
      <p:sp>
        <p:nvSpPr>
          <p:cNvPr id="23558" name="Text Box 6"/>
          <p:cNvSpPr txBox="1">
            <a:spLocks noChangeArrowheads="1"/>
          </p:cNvSpPr>
          <p:nvPr/>
        </p:nvSpPr>
        <p:spPr bwMode="auto">
          <a:xfrm>
            <a:off x="4953000" y="1981200"/>
            <a:ext cx="3962400" cy="925513"/>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a:solidFill>
                  <a:schemeClr val="tx2"/>
                </a:solidFill>
              </a:rPr>
              <a:t>Identifies how the resources of the school need to be configured to support the student’s needs</a:t>
            </a:r>
          </a:p>
        </p:txBody>
      </p:sp>
      <p:sp>
        <p:nvSpPr>
          <p:cNvPr id="23559" name="Text Box 7"/>
          <p:cNvSpPr txBox="1">
            <a:spLocks noChangeArrowheads="1"/>
          </p:cNvSpPr>
          <p:nvPr/>
        </p:nvSpPr>
        <p:spPr bwMode="auto">
          <a:xfrm>
            <a:off x="5105400" y="5410200"/>
            <a:ext cx="2590800" cy="650875"/>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a:solidFill>
                  <a:schemeClr val="tx2"/>
                </a:solidFill>
              </a:rPr>
              <a:t>Provides an accountability tool</a:t>
            </a:r>
          </a:p>
        </p:txBody>
      </p:sp>
      <p:sp>
        <p:nvSpPr>
          <p:cNvPr id="23560" name="Text Box 8"/>
          <p:cNvSpPr txBox="1">
            <a:spLocks noChangeArrowheads="1"/>
          </p:cNvSpPr>
          <p:nvPr/>
        </p:nvSpPr>
        <p:spPr bwMode="auto">
          <a:xfrm>
            <a:off x="152400" y="3581400"/>
            <a:ext cx="2819400" cy="925513"/>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a:solidFill>
                  <a:schemeClr val="tx2"/>
                </a:solidFill>
              </a:rPr>
              <a:t>Guides the provision of instruction designed to meet a student’s needs</a:t>
            </a:r>
          </a:p>
        </p:txBody>
      </p:sp>
      <p:sp>
        <p:nvSpPr>
          <p:cNvPr id="23561" name="Text Box 9"/>
          <p:cNvSpPr txBox="1">
            <a:spLocks noChangeArrowheads="1"/>
          </p:cNvSpPr>
          <p:nvPr/>
        </p:nvSpPr>
        <p:spPr bwMode="auto">
          <a:xfrm>
            <a:off x="685800" y="5410200"/>
            <a:ext cx="3200400" cy="925513"/>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a:solidFill>
                  <a:schemeClr val="tx2"/>
                </a:solidFill>
              </a:rPr>
              <a:t>Ensures a strategic and coordinated approach to address a student’s needs</a:t>
            </a:r>
          </a:p>
        </p:txBody>
      </p:sp>
      <p:sp>
        <p:nvSpPr>
          <p:cNvPr id="23562" name="Text Box 10"/>
          <p:cNvSpPr txBox="1">
            <a:spLocks noChangeArrowheads="1"/>
          </p:cNvSpPr>
          <p:nvPr/>
        </p:nvSpPr>
        <p:spPr bwMode="auto">
          <a:xfrm>
            <a:off x="304800" y="1981200"/>
            <a:ext cx="3733800" cy="925513"/>
          </a:xfrm>
          <a:prstGeom prst="rect">
            <a:avLst/>
          </a:prstGeom>
          <a:solidFill>
            <a:schemeClr val="bg1"/>
          </a:solidFill>
          <a:ln w="9525">
            <a:solidFill>
              <a:schemeClr val="tx1"/>
            </a:solidFill>
            <a:miter lim="800000"/>
            <a:headEnd/>
            <a:tailEnd/>
          </a:ln>
        </p:spPr>
        <p:txBody>
          <a:bodyPr>
            <a:spAutoFit/>
          </a:bodyPr>
          <a:lstStyle/>
          <a:p>
            <a:pPr eaLnBrk="1" hangingPunct="1">
              <a:spcBef>
                <a:spcPct val="50000"/>
              </a:spcBef>
            </a:pPr>
            <a:r>
              <a:rPr lang="en-US" b="1" dirty="0">
                <a:solidFill>
                  <a:schemeClr val="tx2"/>
                </a:solidFill>
              </a:rPr>
              <a:t>Supports participation in the general education curriculum and learning standards</a:t>
            </a:r>
          </a:p>
        </p:txBody>
      </p:sp>
      <p:sp>
        <p:nvSpPr>
          <p:cNvPr id="20491" name="AutoShape 11"/>
          <p:cNvSpPr>
            <a:spLocks noChangeArrowheads="1"/>
          </p:cNvSpPr>
          <p:nvPr/>
        </p:nvSpPr>
        <p:spPr bwMode="auto">
          <a:xfrm>
            <a:off x="3733800" y="3581400"/>
            <a:ext cx="1447800" cy="914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28575">
            <a:solidFill>
              <a:schemeClr val="tx1"/>
            </a:solidFill>
            <a:miter lim="800000"/>
            <a:headEnd/>
            <a:tailEnd/>
          </a:ln>
        </p:spPr>
        <p:txBody>
          <a:bodyPr wrap="none" anchor="ctr"/>
          <a:lstStyle/>
          <a:p>
            <a:pPr algn="ctr" eaLnBrk="1" hangingPunct="1"/>
            <a:r>
              <a:rPr lang="en-US" sz="2400" b="1">
                <a:solidFill>
                  <a:schemeClr val="tx2"/>
                </a:solidFill>
              </a:rPr>
              <a:t>IEP</a:t>
            </a:r>
          </a:p>
        </p:txBody>
      </p:sp>
      <p:sp>
        <p:nvSpPr>
          <p:cNvPr id="20492" name="Line 12"/>
          <p:cNvSpPr>
            <a:spLocks noChangeShapeType="1"/>
          </p:cNvSpPr>
          <p:nvPr/>
        </p:nvSpPr>
        <p:spPr bwMode="auto">
          <a:xfrm>
            <a:off x="5105400" y="4114800"/>
            <a:ext cx="838200" cy="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0493" name="Line 13"/>
          <p:cNvSpPr>
            <a:spLocks noChangeShapeType="1"/>
          </p:cNvSpPr>
          <p:nvPr/>
        </p:nvSpPr>
        <p:spPr bwMode="auto">
          <a:xfrm flipH="1">
            <a:off x="3048000" y="4114800"/>
            <a:ext cx="838200" cy="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0494" name="Line 14"/>
          <p:cNvSpPr>
            <a:spLocks noChangeShapeType="1"/>
          </p:cNvSpPr>
          <p:nvPr/>
        </p:nvSpPr>
        <p:spPr bwMode="auto">
          <a:xfrm flipH="1">
            <a:off x="3581400" y="4572000"/>
            <a:ext cx="609600" cy="76200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0495" name="Line 15"/>
          <p:cNvSpPr>
            <a:spLocks noChangeShapeType="1"/>
          </p:cNvSpPr>
          <p:nvPr/>
        </p:nvSpPr>
        <p:spPr bwMode="auto">
          <a:xfrm>
            <a:off x="4724400" y="4572000"/>
            <a:ext cx="533400" cy="762000"/>
          </a:xfrm>
          <a:prstGeom prst="line">
            <a:avLst/>
          </a:prstGeom>
          <a:noFill/>
          <a:ln w="38100">
            <a:solidFill>
              <a:schemeClr val="accent1"/>
            </a:solidFill>
            <a:round/>
            <a:headEnd/>
            <a:tailEnd type="triangle" w="med" len="med"/>
          </a:ln>
        </p:spPr>
        <p:txBody>
          <a:bodyPr/>
          <a:lstStyle/>
          <a:p>
            <a:endParaRPr lang="en-US">
              <a:solidFill>
                <a:schemeClr val="tx2"/>
              </a:solidFill>
            </a:endParaRPr>
          </a:p>
        </p:txBody>
      </p:sp>
      <p:sp>
        <p:nvSpPr>
          <p:cNvPr id="20496" name="TextBox 15"/>
          <p:cNvSpPr txBox="1">
            <a:spLocks noChangeArrowheads="1"/>
          </p:cNvSpPr>
          <p:nvPr/>
        </p:nvSpPr>
        <p:spPr bwMode="auto">
          <a:xfrm>
            <a:off x="609600" y="1066800"/>
            <a:ext cx="8001000" cy="553998"/>
          </a:xfrm>
          <a:prstGeom prst="rect">
            <a:avLst/>
          </a:prstGeom>
          <a:noFill/>
          <a:ln w="9525">
            <a:noFill/>
            <a:miter lim="800000"/>
            <a:headEnd/>
            <a:tailEnd/>
          </a:ln>
        </p:spPr>
        <p:txBody>
          <a:bodyPr>
            <a:spAutoFit/>
          </a:bodyPr>
          <a:lstStyle/>
          <a:p>
            <a:pPr algn="ctr" eaLnBrk="1" hangingPunct="1"/>
            <a:r>
              <a:rPr lang="en-US" sz="1200" dirty="0">
                <a:solidFill>
                  <a:schemeClr val="tx2"/>
                </a:solidFill>
              </a:rPr>
              <a:t>The IEP is a </a:t>
            </a:r>
            <a:r>
              <a:rPr lang="en-US" i="1" u="sng" dirty="0">
                <a:solidFill>
                  <a:srgbClr val="C00000"/>
                </a:solidFill>
              </a:rPr>
              <a:t>strategic planning document </a:t>
            </a:r>
            <a:r>
              <a:rPr lang="en-US" sz="1200" dirty="0">
                <a:solidFill>
                  <a:schemeClr val="tx2"/>
                </a:solidFill>
              </a:rPr>
              <a:t>that should be far reaching in its impact. </a:t>
            </a:r>
          </a:p>
          <a:p>
            <a:pPr algn="ctr" eaLnBrk="1" hangingPunct="1"/>
            <a:r>
              <a:rPr lang="en-US" sz="1200" dirty="0">
                <a:solidFill>
                  <a:schemeClr val="tx2"/>
                </a:solidFill>
              </a:rPr>
              <a:t> An IEP identifies a student’s unique needs and how a school will strategically address those needs. </a:t>
            </a:r>
          </a:p>
        </p:txBody>
      </p:sp>
      <p:sp>
        <p:nvSpPr>
          <p:cNvPr id="17" name="Slide Number Placeholder 16"/>
          <p:cNvSpPr>
            <a:spLocks noGrp="1"/>
          </p:cNvSpPr>
          <p:nvPr>
            <p:ph type="sldNum" sz="quarter" idx="12"/>
          </p:nvPr>
        </p:nvSpPr>
        <p:spPr/>
        <p:txBody>
          <a:bodyPr/>
          <a:lstStyle/>
          <a:p>
            <a:pPr>
              <a:defRPr/>
            </a:pPr>
            <a:fld id="{D536B4C3-3D67-48A8-86BB-BE12C2C01E46}" type="slidenum">
              <a:rPr lang="en-US" smtClean="0">
                <a:solidFill>
                  <a:schemeClr val="tx2"/>
                </a:solidFill>
                <a:latin typeface="Arial" pitchFamily="34" charset="0"/>
                <a:cs typeface="Arial" pitchFamily="34" charset="0"/>
              </a:rPr>
              <a:pPr>
                <a:defRPr/>
              </a:pPr>
              <a:t>7</a:t>
            </a:fld>
            <a:endParaRPr lang="en-US" dirty="0">
              <a:solidFill>
                <a:schemeClr val="tx2"/>
              </a:solidFill>
              <a:latin typeface="Arial" pitchFamily="34" charset="0"/>
              <a:cs typeface="Arial" pitchFamily="34" charset="0"/>
            </a:endParaRPr>
          </a:p>
        </p:txBody>
      </p:sp>
      <p:sp>
        <p:nvSpPr>
          <p:cNvPr id="18" name="Footer Placeholder 17"/>
          <p:cNvSpPr>
            <a:spLocks noGrp="1"/>
          </p:cNvSpPr>
          <p:nvPr>
            <p:ph type="ftr" sz="quarter" idx="11"/>
          </p:nvPr>
        </p:nvSpPr>
        <p:spPr>
          <a:xfrm>
            <a:off x="533400" y="6381750"/>
            <a:ext cx="7696200" cy="476250"/>
          </a:xfrm>
        </p:spPr>
        <p:txBody>
          <a:bodyPr/>
          <a:lstStyle/>
          <a:p>
            <a:pPr algn="ctr">
              <a:defRPr/>
            </a:pPr>
            <a:r>
              <a:rPr lang="en-US" dirty="0">
                <a:solidFill>
                  <a:schemeClr val="tx2"/>
                </a:solidFill>
              </a:rPr>
              <a:t>New York City Department of Education | Special Education Student Information System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56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56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animBg="1"/>
      <p:bldP spid="23558" grpId="0" animBg="1"/>
      <p:bldP spid="23559" grpId="0" animBg="1"/>
      <p:bldP spid="23560" grpId="0" animBg="1"/>
      <p:bldP spid="23561" grpId="0" animBg="1"/>
      <p:bldP spid="235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52400" y="1600200"/>
            <a:ext cx="7162800" cy="5257800"/>
          </a:xfrm>
        </p:spPr>
        <p:txBody>
          <a:bodyPr rtlCol="0">
            <a:normAutofit fontScale="77500" lnSpcReduction="20000"/>
          </a:bodyPr>
          <a:lstStyle/>
          <a:p>
            <a:pPr fontAlgn="auto">
              <a:spcAft>
                <a:spcPts val="0"/>
              </a:spcAft>
              <a:buNone/>
              <a:defRPr/>
            </a:pPr>
            <a:r>
              <a:rPr lang="en-US" dirty="0" smtClean="0">
                <a:solidFill>
                  <a:schemeClr val="tx2"/>
                </a:solidFill>
                <a:ea typeface="+mn-ea"/>
                <a:cs typeface="+mn-cs"/>
              </a:rPr>
              <a:t>IEP teams must </a:t>
            </a:r>
            <a:r>
              <a:rPr lang="en-US" dirty="0" smtClean="0">
                <a:solidFill>
                  <a:schemeClr val="tx2"/>
                </a:solidFill>
                <a:ea typeface="+mn-ea"/>
                <a:cs typeface="+mn-cs"/>
              </a:rPr>
              <a:t>determine:</a:t>
            </a:r>
          </a:p>
          <a:p>
            <a:pPr fontAlgn="auto">
              <a:spcAft>
                <a:spcPts val="0"/>
              </a:spcAft>
              <a:buFont typeface="Arial" pitchFamily="34" charset="0"/>
              <a:buChar char="•"/>
              <a:defRPr/>
            </a:pPr>
            <a:r>
              <a:rPr lang="en-US" dirty="0" smtClean="0">
                <a:solidFill>
                  <a:schemeClr val="tx2"/>
                </a:solidFill>
                <a:ea typeface="+mn-ea"/>
                <a:cs typeface="+mn-cs"/>
              </a:rPr>
              <a:t>what </a:t>
            </a:r>
            <a:r>
              <a:rPr lang="en-US" dirty="0" smtClean="0">
                <a:solidFill>
                  <a:schemeClr val="tx2"/>
                </a:solidFill>
                <a:ea typeface="+mn-ea"/>
                <a:cs typeface="+mn-cs"/>
              </a:rPr>
              <a:t>specially-designed instruction, resources, and ancillary aids are necessary for achieving goals for their students. </a:t>
            </a:r>
            <a:endParaRPr lang="en-US" dirty="0" smtClean="0">
              <a:solidFill>
                <a:schemeClr val="tx2"/>
              </a:solidFill>
              <a:ea typeface="+mn-ea"/>
              <a:cs typeface="+mn-cs"/>
            </a:endParaRPr>
          </a:p>
          <a:p>
            <a:pPr fontAlgn="auto">
              <a:spcAft>
                <a:spcPts val="0"/>
              </a:spcAft>
              <a:buFont typeface="Arial" pitchFamily="34" charset="0"/>
              <a:buChar char="•"/>
              <a:defRPr/>
            </a:pPr>
            <a:r>
              <a:rPr lang="en-US" dirty="0" smtClean="0">
                <a:solidFill>
                  <a:schemeClr val="tx2"/>
                </a:solidFill>
                <a:ea typeface="+mn-ea"/>
                <a:cs typeface="+mn-cs"/>
              </a:rPr>
              <a:t>What </a:t>
            </a:r>
            <a:r>
              <a:rPr lang="en-US" dirty="0" smtClean="0">
                <a:solidFill>
                  <a:schemeClr val="tx2"/>
                </a:solidFill>
                <a:ea typeface="+mn-ea"/>
                <a:cs typeface="+mn-cs"/>
              </a:rPr>
              <a:t>access or compensatory skills need to be taught in order engage students more productively in the general curriculum and prepare them for independent community living?</a:t>
            </a:r>
          </a:p>
          <a:p>
            <a:pPr fontAlgn="auto">
              <a:spcAft>
                <a:spcPts val="0"/>
              </a:spcAft>
              <a:buFont typeface="Arial" pitchFamily="34" charset="0"/>
              <a:buChar char="•"/>
              <a:defRPr/>
            </a:pPr>
            <a:endParaRPr lang="en-US" dirty="0" smtClean="0">
              <a:solidFill>
                <a:schemeClr val="tx2"/>
              </a:solidFill>
              <a:ea typeface="+mn-ea"/>
              <a:cs typeface="+mn-cs"/>
            </a:endParaRPr>
          </a:p>
          <a:p>
            <a:pPr fontAlgn="auto">
              <a:spcAft>
                <a:spcPts val="0"/>
              </a:spcAft>
              <a:buNone/>
              <a:defRPr/>
            </a:pPr>
            <a:r>
              <a:rPr lang="en-US" dirty="0" smtClean="0">
                <a:solidFill>
                  <a:schemeClr val="tx2"/>
                </a:solidFill>
                <a:ea typeface="+mn-ea"/>
                <a:cs typeface="+mn-cs"/>
              </a:rPr>
              <a:t>Goals are developed from student’s unique needs and reflect learning standards. UDL dictates that goals must be stated in a way to allow educators to incorporate necessary accommodations or alternate entry points to curriculum.</a:t>
            </a:r>
            <a:endParaRPr lang="en-US" dirty="0">
              <a:solidFill>
                <a:schemeClr val="tx2"/>
              </a:solidFill>
              <a:ea typeface="+mn-ea"/>
              <a:cs typeface="+mn-cs"/>
            </a:endParaRPr>
          </a:p>
        </p:txBody>
      </p:sp>
      <p:sp>
        <p:nvSpPr>
          <p:cNvPr id="25602" name="Title 2"/>
          <p:cNvSpPr>
            <a:spLocks noGrp="1"/>
          </p:cNvSpPr>
          <p:nvPr>
            <p:ph type="title"/>
          </p:nvPr>
        </p:nvSpPr>
        <p:spPr/>
        <p:txBody>
          <a:bodyPr/>
          <a:lstStyle/>
          <a:p>
            <a:r>
              <a:rPr lang="en-US" dirty="0" smtClean="0">
                <a:solidFill>
                  <a:schemeClr val="tx2"/>
                </a:solidFill>
              </a:rPr>
              <a:t>Aligning to Standards</a:t>
            </a:r>
            <a:endParaRPr lang="en-US" dirty="0">
              <a:solidFill>
                <a:schemeClr val="tx2"/>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4294967295"/>
          </p:nvPr>
        </p:nvSpPr>
        <p:spPr>
          <a:xfrm>
            <a:off x="393700" y="1752600"/>
            <a:ext cx="7772400" cy="3810000"/>
          </a:xfrm>
        </p:spPr>
        <p:txBody>
          <a:bodyPr/>
          <a:lstStyle/>
          <a:p>
            <a:endParaRPr lang="en-US" smtClean="0">
              <a:solidFill>
                <a:schemeClr val="tx2"/>
              </a:solidFill>
            </a:endParaRPr>
          </a:p>
          <a:p>
            <a:r>
              <a:rPr lang="en-US" smtClean="0">
                <a:solidFill>
                  <a:schemeClr val="tx2"/>
                </a:solidFill>
              </a:rPr>
              <a:t>Your school, in collaboration with parents, and through the IEP process will refine instructional programs by taking a fresh look at the strengths and needs of students with disabilities. </a:t>
            </a:r>
          </a:p>
          <a:p>
            <a:r>
              <a:rPr lang="en-US" smtClean="0">
                <a:solidFill>
                  <a:schemeClr val="tx2"/>
                </a:solidFill>
              </a:rPr>
              <a:t>The school will also strengthen its systems for analyzing student progress to make necessary adjustments for performance.</a:t>
            </a:r>
          </a:p>
        </p:txBody>
      </p:sp>
      <p:sp>
        <p:nvSpPr>
          <p:cNvPr id="8195" name="Title 1"/>
          <p:cNvSpPr>
            <a:spLocks noGrp="1"/>
          </p:cNvSpPr>
          <p:nvPr>
            <p:ph type="title"/>
          </p:nvPr>
        </p:nvSpPr>
        <p:spPr>
          <a:xfrm>
            <a:off x="304800" y="457200"/>
            <a:ext cx="7003504" cy="1600200"/>
          </a:xfrm>
        </p:spPr>
        <p:txBody>
          <a:bodyPr/>
          <a:lstStyle/>
          <a:p>
            <a:r>
              <a:rPr lang="en-US" sz="2800" dirty="0" smtClean="0">
                <a:solidFill>
                  <a:schemeClr val="tx2"/>
                </a:solidFill>
              </a:rPr>
              <a:t>WHAT DOES THIS MEAN FOR YOUR SCHOOLS? </a:t>
            </a:r>
            <a:r>
              <a:rPr lang="en-US" sz="3200" dirty="0" smtClean="0">
                <a:solidFill>
                  <a:schemeClr val="tx2"/>
                </a:solidFill>
              </a:rPr>
              <a:t/>
            </a:r>
            <a:br>
              <a:rPr lang="en-US" sz="3200" dirty="0" smtClean="0">
                <a:solidFill>
                  <a:schemeClr val="tx2"/>
                </a:solidFill>
              </a:rPr>
            </a:br>
            <a:endParaRPr lang="en-US" sz="3200" dirty="0" smtClean="0">
              <a:solidFill>
                <a:schemeClr val="tx2"/>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P030006175">
  <a:themeElements>
    <a:clrScheme name="Storm">
      <a:dk1>
        <a:srgbClr val="FFFFFF"/>
      </a:dk1>
      <a:lt1>
        <a:sysClr val="window" lastClr="FFFFFF"/>
      </a:lt1>
      <a:dk2>
        <a:srgbClr val="1F497D"/>
      </a:dk2>
      <a:lt2>
        <a:srgbClr val="EEECE1"/>
      </a:lt2>
      <a:accent1>
        <a:srgbClr val="000000"/>
      </a:accent1>
      <a:accent2>
        <a:srgbClr val="C0504D"/>
      </a:accent2>
      <a:accent3>
        <a:srgbClr val="5F5F5F"/>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1767</Words>
  <Application>Microsoft Office PowerPoint</Application>
  <PresentationFormat>On-screen Show (4:3)</PresentationFormat>
  <Paragraphs>180</Paragraphs>
  <Slides>29</Slides>
  <Notes>10</Notes>
  <HiddenSlides>1</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TP030006175</vt:lpstr>
      <vt:lpstr>Quality IEPs + Tiered Interventions and Supports</vt:lpstr>
      <vt:lpstr>Goal: Preparing SWDs for further education, employment, and independent living</vt:lpstr>
      <vt:lpstr>Who Are Our Students with Disabilities                       in NYC Schools?</vt:lpstr>
      <vt:lpstr>Accessing the General Education Curriculum</vt:lpstr>
      <vt:lpstr>Response to Intervention</vt:lpstr>
      <vt:lpstr>Tiered Interventions and Supports</vt:lpstr>
      <vt:lpstr>The IEP is the Cornerstone of the Special Education Process</vt:lpstr>
      <vt:lpstr>Aligning to Standards</vt:lpstr>
      <vt:lpstr>WHAT DOES THIS MEAN FOR YOUR SCHOOLS?  </vt:lpstr>
      <vt:lpstr>Three Important Considerations</vt:lpstr>
      <vt:lpstr>In the past….</vt:lpstr>
      <vt:lpstr>Now….</vt:lpstr>
      <vt:lpstr> What does using the “Full Flexibility of      the Continuum” mean? </vt:lpstr>
      <vt:lpstr>Slide 14</vt:lpstr>
      <vt:lpstr>How Do We Support a Unified Approach? </vt:lpstr>
      <vt:lpstr>Suggestions for Welcoming  Parents and Students</vt:lpstr>
      <vt:lpstr>Be ready to discuss…..</vt:lpstr>
      <vt:lpstr>STRESS THAT…..</vt:lpstr>
      <vt:lpstr>Come September….</vt:lpstr>
      <vt:lpstr>New Recommendations</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IEPs + Tiered Interventions and Supports</dc:title>
  <cp:lastModifiedBy>spanag2</cp:lastModifiedBy>
  <cp:revision>23</cp:revision>
  <dcterms:modified xsi:type="dcterms:W3CDTF">2012-04-23T16:03:53Z</dcterms:modified>
</cp:coreProperties>
</file>